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sldIdLst>
    <p:sldId id="288" r:id="rId2"/>
    <p:sldId id="271" r:id="rId3"/>
    <p:sldId id="276" r:id="rId4"/>
    <p:sldId id="272" r:id="rId5"/>
    <p:sldId id="273" r:id="rId6"/>
    <p:sldId id="274" r:id="rId7"/>
    <p:sldId id="275" r:id="rId8"/>
    <p:sldId id="256" r:id="rId9"/>
    <p:sldId id="257" r:id="rId10"/>
    <p:sldId id="259" r:id="rId11"/>
    <p:sldId id="258" r:id="rId12"/>
    <p:sldId id="260" r:id="rId13"/>
    <p:sldId id="261" r:id="rId14"/>
    <p:sldId id="262" r:id="rId15"/>
    <p:sldId id="263" r:id="rId16"/>
    <p:sldId id="264" r:id="rId17"/>
    <p:sldId id="265" r:id="rId18"/>
    <p:sldId id="267" r:id="rId19"/>
    <p:sldId id="266" r:id="rId20"/>
    <p:sldId id="268" r:id="rId21"/>
    <p:sldId id="269" r:id="rId22"/>
    <p:sldId id="270" r:id="rId23"/>
    <p:sldId id="280" r:id="rId24"/>
    <p:sldId id="281" r:id="rId25"/>
    <p:sldId id="282" r:id="rId26"/>
    <p:sldId id="283" r:id="rId27"/>
    <p:sldId id="284" r:id="rId28"/>
    <p:sldId id="285" r:id="rId29"/>
    <p:sldId id="279" r:id="rId30"/>
    <p:sldId id="277" r:id="rId31"/>
    <p:sldId id="278" r:id="rId32"/>
    <p:sldId id="286" r:id="rId33"/>
    <p:sldId id="287" r:id="rId34"/>
  </p:sldIdLst>
  <p:sldSz cx="9144000" cy="6858000" type="screen4x3"/>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6" d="100"/>
          <a:sy n="76" d="100"/>
        </p:scale>
        <p:origin x="-1206"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png>
</file>

<file path=ppt/media/image11.png>
</file>

<file path=ppt/media/image12.png>
</file>

<file path=ppt/media/image13.gif>
</file>

<file path=ppt/media/image2.jpeg>
</file>

<file path=ppt/media/image3.png>
</file>

<file path=ppt/media/image4.png>
</file>

<file path=ppt/media/image5.pn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14" name="Tytuł 13"/>
          <p:cNvSpPr>
            <a:spLocks noGrp="1"/>
          </p:cNvSpPr>
          <p:nvPr>
            <p:ph type="ctrTitle"/>
          </p:nvPr>
        </p:nvSpPr>
        <p:spPr>
          <a:xfrm>
            <a:off x="1432560" y="359898"/>
            <a:ext cx="7406640" cy="1472184"/>
          </a:xfrm>
        </p:spPr>
        <p:txBody>
          <a:bodyPr anchor="b"/>
          <a:lstStyle>
            <a:lvl1pPr algn="l">
              <a:defRPr/>
            </a:lvl1pPr>
            <a:extLst/>
          </a:lstStyle>
          <a:p>
            <a:r>
              <a:rPr kumimoji="0" lang="pl-PL" smtClean="0"/>
              <a:t>Kliknij, aby edytować styl</a:t>
            </a:r>
            <a:endParaRPr kumimoji="0" lang="en-US"/>
          </a:p>
        </p:txBody>
      </p:sp>
      <p:sp>
        <p:nvSpPr>
          <p:cNvPr id="22" name="Podtytuł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pl-PL" smtClean="0"/>
              <a:t>Kliknij, aby edytować styl wzorca podtytułu</a:t>
            </a:r>
            <a:endParaRPr kumimoji="0" lang="en-US"/>
          </a:p>
        </p:txBody>
      </p:sp>
      <p:sp>
        <p:nvSpPr>
          <p:cNvPr id="7" name="Symbol zastępczy daty 6"/>
          <p:cNvSpPr>
            <a:spLocks noGrp="1"/>
          </p:cNvSpPr>
          <p:nvPr>
            <p:ph type="dt" sz="half" idx="10"/>
          </p:nvPr>
        </p:nvSpPr>
        <p:spPr/>
        <p:txBody>
          <a:bodyPr/>
          <a:lstStyle>
            <a:extLst/>
          </a:lstStyle>
          <a:p>
            <a:fld id="{6F4D1452-5CFB-4100-A25C-709486F89709}" type="datetimeFigureOut">
              <a:rPr lang="pl-PL" smtClean="0"/>
              <a:pPr/>
              <a:t>2014-05-19</a:t>
            </a:fld>
            <a:endParaRPr lang="pl-PL"/>
          </a:p>
        </p:txBody>
      </p:sp>
      <p:sp>
        <p:nvSpPr>
          <p:cNvPr id="20" name="Symbol zastępczy stopki 19"/>
          <p:cNvSpPr>
            <a:spLocks noGrp="1"/>
          </p:cNvSpPr>
          <p:nvPr>
            <p:ph type="ftr" sz="quarter" idx="11"/>
          </p:nvPr>
        </p:nvSpPr>
        <p:spPr/>
        <p:txBody>
          <a:bodyPr/>
          <a:lstStyle>
            <a:extLst/>
          </a:lstStyle>
          <a:p>
            <a:endParaRPr lang="pl-PL"/>
          </a:p>
        </p:txBody>
      </p:sp>
      <p:sp>
        <p:nvSpPr>
          <p:cNvPr id="10" name="Symbol zastępczy numeru slajdu 9"/>
          <p:cNvSpPr>
            <a:spLocks noGrp="1"/>
          </p:cNvSpPr>
          <p:nvPr>
            <p:ph type="sldNum" sz="quarter" idx="12"/>
          </p:nvPr>
        </p:nvSpPr>
        <p:spPr/>
        <p:txBody>
          <a:bodyPr/>
          <a:lstStyle>
            <a:extLst/>
          </a:lstStyle>
          <a:p>
            <a:fld id="{0E3F40AE-470B-4617-B99E-CAB8C482BAED}" type="slidenum">
              <a:rPr lang="pl-PL" smtClean="0"/>
              <a:pPr/>
              <a:t>‹#›</a:t>
            </a:fld>
            <a:endParaRPr lang="pl-PL"/>
          </a:p>
        </p:txBody>
      </p:sp>
      <p:sp>
        <p:nvSpPr>
          <p:cNvPr id="8" name="Elipsa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Elipsa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extLst/>
          </a:lstStyle>
          <a:p>
            <a:r>
              <a:rPr kumimoji="0" lang="pl-PL" smtClean="0"/>
              <a:t>Kliknij, aby edytować styl</a:t>
            </a:r>
            <a:endParaRPr kumimoji="0" lang="en-US"/>
          </a:p>
        </p:txBody>
      </p:sp>
      <p:sp>
        <p:nvSpPr>
          <p:cNvPr id="3" name="Symbol zastępczy tytułu pionowego 2"/>
          <p:cNvSpPr>
            <a:spLocks noGrp="1"/>
          </p:cNvSpPr>
          <p:nvPr>
            <p:ph type="body" orient="vert" idx="1"/>
          </p:nvPr>
        </p:nvSpPr>
        <p:spPr/>
        <p:txBody>
          <a:bodyPr vert="eaVert"/>
          <a:lstStyle>
            <a:extLst/>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4" name="Symbol zastępczy daty 3"/>
          <p:cNvSpPr>
            <a:spLocks noGrp="1"/>
          </p:cNvSpPr>
          <p:nvPr>
            <p:ph type="dt" sz="half" idx="10"/>
          </p:nvPr>
        </p:nvSpPr>
        <p:spPr/>
        <p:txBody>
          <a:bodyPr/>
          <a:lstStyle>
            <a:extLst/>
          </a:lstStyle>
          <a:p>
            <a:fld id="{6F4D1452-5CFB-4100-A25C-709486F89709}" type="datetimeFigureOut">
              <a:rPr lang="pl-PL" smtClean="0"/>
              <a:pPr/>
              <a:t>2014-05-19</a:t>
            </a:fld>
            <a:endParaRPr lang="pl-PL"/>
          </a:p>
        </p:txBody>
      </p:sp>
      <p:sp>
        <p:nvSpPr>
          <p:cNvPr id="5" name="Symbol zastępczy stopki 4"/>
          <p:cNvSpPr>
            <a:spLocks noGrp="1"/>
          </p:cNvSpPr>
          <p:nvPr>
            <p:ph type="ftr" sz="quarter" idx="11"/>
          </p:nvPr>
        </p:nvSpPr>
        <p:spPr/>
        <p:txBody>
          <a:bodyPr/>
          <a:lstStyle>
            <a:extLst/>
          </a:lstStyle>
          <a:p>
            <a:endParaRPr lang="pl-PL"/>
          </a:p>
        </p:txBody>
      </p:sp>
      <p:sp>
        <p:nvSpPr>
          <p:cNvPr id="6" name="Symbol zastępczy numeru slajdu 5"/>
          <p:cNvSpPr>
            <a:spLocks noGrp="1"/>
          </p:cNvSpPr>
          <p:nvPr>
            <p:ph type="sldNum" sz="quarter" idx="12"/>
          </p:nvPr>
        </p:nvSpPr>
        <p:spPr/>
        <p:txBody>
          <a:bodyPr/>
          <a:lstStyle>
            <a:extLst/>
          </a:lstStyle>
          <a:p>
            <a:fld id="{0E3F40AE-470B-4617-B99E-CAB8C482BAED}" type="slidenum">
              <a:rPr lang="pl-PL" smtClean="0"/>
              <a:pPr/>
              <a:t>‹#›</a:t>
            </a:fld>
            <a:endParaRPr lang="pl-P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858000" y="274639"/>
            <a:ext cx="1828800" cy="5851525"/>
          </a:xfrm>
        </p:spPr>
        <p:txBody>
          <a:bodyPr vert="eaVert"/>
          <a:lstStyle>
            <a:extLst/>
          </a:lstStyle>
          <a:p>
            <a:r>
              <a:rPr kumimoji="0" lang="pl-PL" smtClean="0"/>
              <a:t>Kliknij, aby edytować styl</a:t>
            </a:r>
            <a:endParaRPr kumimoji="0" lang="en-US"/>
          </a:p>
        </p:txBody>
      </p:sp>
      <p:sp>
        <p:nvSpPr>
          <p:cNvPr id="3" name="Symbol zastępczy tytułu pionowego 2"/>
          <p:cNvSpPr>
            <a:spLocks noGrp="1"/>
          </p:cNvSpPr>
          <p:nvPr>
            <p:ph type="body" orient="vert" idx="1"/>
          </p:nvPr>
        </p:nvSpPr>
        <p:spPr>
          <a:xfrm>
            <a:off x="1143000" y="274640"/>
            <a:ext cx="5562600" cy="5851525"/>
          </a:xfrm>
        </p:spPr>
        <p:txBody>
          <a:bodyPr vert="eaVert"/>
          <a:lstStyle>
            <a:extLst/>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4" name="Symbol zastępczy daty 3"/>
          <p:cNvSpPr>
            <a:spLocks noGrp="1"/>
          </p:cNvSpPr>
          <p:nvPr>
            <p:ph type="dt" sz="half" idx="10"/>
          </p:nvPr>
        </p:nvSpPr>
        <p:spPr/>
        <p:txBody>
          <a:bodyPr/>
          <a:lstStyle>
            <a:extLst/>
          </a:lstStyle>
          <a:p>
            <a:fld id="{6F4D1452-5CFB-4100-A25C-709486F89709}" type="datetimeFigureOut">
              <a:rPr lang="pl-PL" smtClean="0"/>
              <a:pPr/>
              <a:t>2014-05-19</a:t>
            </a:fld>
            <a:endParaRPr lang="pl-PL"/>
          </a:p>
        </p:txBody>
      </p:sp>
      <p:sp>
        <p:nvSpPr>
          <p:cNvPr id="5" name="Symbol zastępczy stopki 4"/>
          <p:cNvSpPr>
            <a:spLocks noGrp="1"/>
          </p:cNvSpPr>
          <p:nvPr>
            <p:ph type="ftr" sz="quarter" idx="11"/>
          </p:nvPr>
        </p:nvSpPr>
        <p:spPr/>
        <p:txBody>
          <a:bodyPr/>
          <a:lstStyle>
            <a:extLst/>
          </a:lstStyle>
          <a:p>
            <a:endParaRPr lang="pl-PL"/>
          </a:p>
        </p:txBody>
      </p:sp>
      <p:sp>
        <p:nvSpPr>
          <p:cNvPr id="6" name="Symbol zastępczy numeru slajdu 5"/>
          <p:cNvSpPr>
            <a:spLocks noGrp="1"/>
          </p:cNvSpPr>
          <p:nvPr>
            <p:ph type="sldNum" sz="quarter" idx="12"/>
          </p:nvPr>
        </p:nvSpPr>
        <p:spPr/>
        <p:txBody>
          <a:bodyPr/>
          <a:lstStyle>
            <a:extLst/>
          </a:lstStyle>
          <a:p>
            <a:fld id="{0E3F40AE-470B-4617-B99E-CAB8C482BAED}" type="slidenum">
              <a:rPr lang="pl-PL" smtClean="0"/>
              <a:pPr/>
              <a:t>‹#›</a:t>
            </a:fld>
            <a:endParaRPr lang="pl-PL"/>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extLst/>
          </a:lstStyle>
          <a:p>
            <a:r>
              <a:rPr kumimoji="0" lang="pl-PL" smtClean="0"/>
              <a:t>Kliknij, aby edytować styl</a:t>
            </a:r>
            <a:endParaRPr kumimoji="0" lang="en-US"/>
          </a:p>
        </p:txBody>
      </p:sp>
      <p:sp>
        <p:nvSpPr>
          <p:cNvPr id="3" name="Symbol zastępczy zawartości 2"/>
          <p:cNvSpPr>
            <a:spLocks noGrp="1"/>
          </p:cNvSpPr>
          <p:nvPr>
            <p:ph idx="1"/>
          </p:nvPr>
        </p:nvSpPr>
        <p:spPr/>
        <p:txBody>
          <a:bodyPr/>
          <a:lstStyle>
            <a:extLst/>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4" name="Symbol zastępczy daty 3"/>
          <p:cNvSpPr>
            <a:spLocks noGrp="1"/>
          </p:cNvSpPr>
          <p:nvPr>
            <p:ph type="dt" sz="half" idx="10"/>
          </p:nvPr>
        </p:nvSpPr>
        <p:spPr/>
        <p:txBody>
          <a:bodyPr/>
          <a:lstStyle>
            <a:extLst/>
          </a:lstStyle>
          <a:p>
            <a:fld id="{6F4D1452-5CFB-4100-A25C-709486F89709}" type="datetimeFigureOut">
              <a:rPr lang="pl-PL" smtClean="0"/>
              <a:pPr/>
              <a:t>2014-05-19</a:t>
            </a:fld>
            <a:endParaRPr lang="pl-PL"/>
          </a:p>
        </p:txBody>
      </p:sp>
      <p:sp>
        <p:nvSpPr>
          <p:cNvPr id="5" name="Symbol zastępczy stopki 4"/>
          <p:cNvSpPr>
            <a:spLocks noGrp="1"/>
          </p:cNvSpPr>
          <p:nvPr>
            <p:ph type="ftr" sz="quarter" idx="11"/>
          </p:nvPr>
        </p:nvSpPr>
        <p:spPr/>
        <p:txBody>
          <a:bodyPr/>
          <a:lstStyle>
            <a:extLst/>
          </a:lstStyle>
          <a:p>
            <a:endParaRPr lang="pl-PL"/>
          </a:p>
        </p:txBody>
      </p:sp>
      <p:sp>
        <p:nvSpPr>
          <p:cNvPr id="6" name="Symbol zastępczy numeru slajdu 5"/>
          <p:cNvSpPr>
            <a:spLocks noGrp="1"/>
          </p:cNvSpPr>
          <p:nvPr>
            <p:ph type="sldNum" sz="quarter" idx="12"/>
          </p:nvPr>
        </p:nvSpPr>
        <p:spPr/>
        <p:txBody>
          <a:bodyPr/>
          <a:lstStyle>
            <a:extLst/>
          </a:lstStyle>
          <a:p>
            <a:fld id="{0E3F40AE-470B-4617-B99E-CAB8C482BAED}" type="slidenum">
              <a:rPr lang="pl-PL" smtClean="0"/>
              <a:pPr/>
              <a:t>‹#›</a:t>
            </a:fld>
            <a:endParaRPr lang="pl-P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Nagłówek sekcji">
    <p:spTree>
      <p:nvGrpSpPr>
        <p:cNvPr id="1" name=""/>
        <p:cNvGrpSpPr/>
        <p:nvPr/>
      </p:nvGrpSpPr>
      <p:grpSpPr>
        <a:xfrm>
          <a:off x="0" y="0"/>
          <a:ext cx="0" cy="0"/>
          <a:chOff x="0" y="0"/>
          <a:chExt cx="0" cy="0"/>
        </a:xfrm>
      </p:grpSpPr>
      <p:sp>
        <p:nvSpPr>
          <p:cNvPr id="7" name="Prostokąt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ytuł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pl-PL" smtClean="0"/>
              <a:t>Kliknij, aby edytować styl</a:t>
            </a:r>
            <a:endParaRPr kumimoji="0" lang="en-US"/>
          </a:p>
        </p:txBody>
      </p:sp>
      <p:sp>
        <p:nvSpPr>
          <p:cNvPr id="3" name="Symbol zastępczy tekstu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pl-PL" smtClean="0"/>
              <a:t>Kliknij, aby edytować style wzorca tekstu</a:t>
            </a:r>
          </a:p>
        </p:txBody>
      </p:sp>
      <p:sp>
        <p:nvSpPr>
          <p:cNvPr id="4" name="Symbol zastępczy daty 3"/>
          <p:cNvSpPr>
            <a:spLocks noGrp="1"/>
          </p:cNvSpPr>
          <p:nvPr>
            <p:ph type="dt" sz="half" idx="10"/>
          </p:nvPr>
        </p:nvSpPr>
        <p:spPr/>
        <p:txBody>
          <a:bodyPr/>
          <a:lstStyle>
            <a:extLst/>
          </a:lstStyle>
          <a:p>
            <a:fld id="{6F4D1452-5CFB-4100-A25C-709486F89709}" type="datetimeFigureOut">
              <a:rPr lang="pl-PL" smtClean="0"/>
              <a:pPr/>
              <a:t>2014-05-19</a:t>
            </a:fld>
            <a:endParaRPr lang="pl-PL"/>
          </a:p>
        </p:txBody>
      </p:sp>
      <p:sp>
        <p:nvSpPr>
          <p:cNvPr id="5" name="Symbol zastępczy stopki 4"/>
          <p:cNvSpPr>
            <a:spLocks noGrp="1"/>
          </p:cNvSpPr>
          <p:nvPr>
            <p:ph type="ftr" sz="quarter" idx="11"/>
          </p:nvPr>
        </p:nvSpPr>
        <p:spPr/>
        <p:txBody>
          <a:bodyPr/>
          <a:lstStyle>
            <a:extLst/>
          </a:lstStyle>
          <a:p>
            <a:endParaRPr lang="pl-PL"/>
          </a:p>
        </p:txBody>
      </p:sp>
      <p:sp>
        <p:nvSpPr>
          <p:cNvPr id="6" name="Symbol zastępczy numeru slajdu 5"/>
          <p:cNvSpPr>
            <a:spLocks noGrp="1"/>
          </p:cNvSpPr>
          <p:nvPr>
            <p:ph type="sldNum" sz="quarter" idx="12"/>
          </p:nvPr>
        </p:nvSpPr>
        <p:spPr/>
        <p:txBody>
          <a:bodyPr/>
          <a:lstStyle>
            <a:extLst/>
          </a:lstStyle>
          <a:p>
            <a:fld id="{0E3F40AE-470B-4617-B99E-CAB8C482BAED}" type="slidenum">
              <a:rPr lang="pl-PL" smtClean="0"/>
              <a:pPr/>
              <a:t>‹#›</a:t>
            </a:fld>
            <a:endParaRPr lang="pl-PL"/>
          </a:p>
        </p:txBody>
      </p:sp>
      <p:sp>
        <p:nvSpPr>
          <p:cNvPr id="10" name="Prostokąt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Elipsa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Elipsa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a:xfrm>
            <a:off x="1435608" y="274320"/>
            <a:ext cx="7498080" cy="1143000"/>
          </a:xfrm>
        </p:spPr>
        <p:txBody>
          <a:bodyPr/>
          <a:lstStyle>
            <a:extLst/>
          </a:lstStyle>
          <a:p>
            <a:r>
              <a:rPr kumimoji="0" lang="pl-PL" smtClean="0"/>
              <a:t>Kliknij, aby edytować styl</a:t>
            </a:r>
            <a:endParaRPr kumimoji="0" lang="en-US"/>
          </a:p>
        </p:txBody>
      </p:sp>
      <p:sp>
        <p:nvSpPr>
          <p:cNvPr id="3" name="Symbol zastępczy zawartości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4" name="Symbol zastępczy zawartości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5" name="Symbol zastępczy daty 4"/>
          <p:cNvSpPr>
            <a:spLocks noGrp="1"/>
          </p:cNvSpPr>
          <p:nvPr>
            <p:ph type="dt" sz="half" idx="10"/>
          </p:nvPr>
        </p:nvSpPr>
        <p:spPr/>
        <p:txBody>
          <a:bodyPr/>
          <a:lstStyle>
            <a:extLst/>
          </a:lstStyle>
          <a:p>
            <a:fld id="{6F4D1452-5CFB-4100-A25C-709486F89709}" type="datetimeFigureOut">
              <a:rPr lang="pl-PL" smtClean="0"/>
              <a:pPr/>
              <a:t>2014-05-19</a:t>
            </a:fld>
            <a:endParaRPr lang="pl-PL"/>
          </a:p>
        </p:txBody>
      </p:sp>
      <p:sp>
        <p:nvSpPr>
          <p:cNvPr id="6" name="Symbol zastępczy stopki 5"/>
          <p:cNvSpPr>
            <a:spLocks noGrp="1"/>
          </p:cNvSpPr>
          <p:nvPr>
            <p:ph type="ftr" sz="quarter" idx="11"/>
          </p:nvPr>
        </p:nvSpPr>
        <p:spPr/>
        <p:txBody>
          <a:bodyPr/>
          <a:lstStyle>
            <a:extLst/>
          </a:lstStyle>
          <a:p>
            <a:endParaRPr lang="pl-PL"/>
          </a:p>
        </p:txBody>
      </p:sp>
      <p:sp>
        <p:nvSpPr>
          <p:cNvPr id="7" name="Symbol zastępczy numeru slajdu 6"/>
          <p:cNvSpPr>
            <a:spLocks noGrp="1"/>
          </p:cNvSpPr>
          <p:nvPr>
            <p:ph type="sldNum" sz="quarter" idx="12"/>
          </p:nvPr>
        </p:nvSpPr>
        <p:spPr/>
        <p:txBody>
          <a:bodyPr/>
          <a:lstStyle>
            <a:extLst/>
          </a:lstStyle>
          <a:p>
            <a:fld id="{0E3F40AE-470B-4617-B99E-CAB8C482BAED}" type="slidenum">
              <a:rPr lang="pl-PL" smtClean="0"/>
              <a:pPr/>
              <a:t>‹#›</a:t>
            </a:fld>
            <a:endParaRPr lang="pl-P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pl-PL" smtClean="0"/>
              <a:t>Kliknij, aby edytować styl</a:t>
            </a:r>
            <a:endParaRPr kumimoji="0" lang="en-US"/>
          </a:p>
        </p:txBody>
      </p:sp>
      <p:sp>
        <p:nvSpPr>
          <p:cNvPr id="3" name="Symbol zastępczy tekstu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pl-PL" smtClean="0"/>
              <a:t>Kliknij, aby edytować style wzorca tekstu</a:t>
            </a:r>
          </a:p>
        </p:txBody>
      </p:sp>
      <p:sp>
        <p:nvSpPr>
          <p:cNvPr id="4" name="Symbol zastępczy tekstu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pl-PL" smtClean="0"/>
              <a:t>Kliknij, aby edytować style wzorca tekstu</a:t>
            </a:r>
          </a:p>
        </p:txBody>
      </p:sp>
      <p:sp>
        <p:nvSpPr>
          <p:cNvPr id="5" name="Symbol zastępczy zawartości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6" name="Symbol zastępczy zawartości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7" name="Symbol zastępczy daty 6"/>
          <p:cNvSpPr>
            <a:spLocks noGrp="1"/>
          </p:cNvSpPr>
          <p:nvPr>
            <p:ph type="dt" sz="half" idx="10"/>
          </p:nvPr>
        </p:nvSpPr>
        <p:spPr/>
        <p:txBody>
          <a:bodyPr/>
          <a:lstStyle>
            <a:extLst/>
          </a:lstStyle>
          <a:p>
            <a:fld id="{6F4D1452-5CFB-4100-A25C-709486F89709}" type="datetimeFigureOut">
              <a:rPr lang="pl-PL" smtClean="0"/>
              <a:pPr/>
              <a:t>2014-05-19</a:t>
            </a:fld>
            <a:endParaRPr lang="pl-PL"/>
          </a:p>
        </p:txBody>
      </p:sp>
      <p:sp>
        <p:nvSpPr>
          <p:cNvPr id="8" name="Symbol zastępczy stopki 7"/>
          <p:cNvSpPr>
            <a:spLocks noGrp="1"/>
          </p:cNvSpPr>
          <p:nvPr>
            <p:ph type="ftr" sz="quarter" idx="11"/>
          </p:nvPr>
        </p:nvSpPr>
        <p:spPr/>
        <p:txBody>
          <a:bodyPr/>
          <a:lstStyle>
            <a:extLst/>
          </a:lstStyle>
          <a:p>
            <a:endParaRPr lang="pl-PL"/>
          </a:p>
        </p:txBody>
      </p:sp>
      <p:sp>
        <p:nvSpPr>
          <p:cNvPr id="9" name="Symbol zastępczy numeru slajdu 8"/>
          <p:cNvSpPr>
            <a:spLocks noGrp="1"/>
          </p:cNvSpPr>
          <p:nvPr>
            <p:ph type="sldNum" sz="quarter" idx="12"/>
          </p:nvPr>
        </p:nvSpPr>
        <p:spPr/>
        <p:txBody>
          <a:bodyPr/>
          <a:lstStyle>
            <a:extLst/>
          </a:lstStyle>
          <a:p>
            <a:fld id="{0E3F40AE-470B-4617-B99E-CAB8C482BAED}" type="slidenum">
              <a:rPr lang="pl-PL" smtClean="0"/>
              <a:pPr/>
              <a:t>‹#›</a:t>
            </a:fld>
            <a:endParaRPr lang="pl-P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a:xfrm>
            <a:off x="1435608" y="274320"/>
            <a:ext cx="7498080" cy="1143000"/>
          </a:xfrm>
        </p:spPr>
        <p:txBody>
          <a:bodyPr anchor="ctr"/>
          <a:lstStyle>
            <a:extLst/>
          </a:lstStyle>
          <a:p>
            <a:r>
              <a:rPr kumimoji="0" lang="pl-PL" smtClean="0"/>
              <a:t>Kliknij, aby edytować styl</a:t>
            </a:r>
            <a:endParaRPr kumimoji="0" lang="en-US"/>
          </a:p>
        </p:txBody>
      </p:sp>
      <p:sp>
        <p:nvSpPr>
          <p:cNvPr id="3" name="Symbol zastępczy daty 2"/>
          <p:cNvSpPr>
            <a:spLocks noGrp="1"/>
          </p:cNvSpPr>
          <p:nvPr>
            <p:ph type="dt" sz="half" idx="10"/>
          </p:nvPr>
        </p:nvSpPr>
        <p:spPr/>
        <p:txBody>
          <a:bodyPr/>
          <a:lstStyle>
            <a:extLst/>
          </a:lstStyle>
          <a:p>
            <a:fld id="{6F4D1452-5CFB-4100-A25C-709486F89709}" type="datetimeFigureOut">
              <a:rPr lang="pl-PL" smtClean="0"/>
              <a:pPr/>
              <a:t>2014-05-19</a:t>
            </a:fld>
            <a:endParaRPr lang="pl-PL"/>
          </a:p>
        </p:txBody>
      </p:sp>
      <p:sp>
        <p:nvSpPr>
          <p:cNvPr id="4" name="Symbol zastępczy stopki 3"/>
          <p:cNvSpPr>
            <a:spLocks noGrp="1"/>
          </p:cNvSpPr>
          <p:nvPr>
            <p:ph type="ftr" sz="quarter" idx="11"/>
          </p:nvPr>
        </p:nvSpPr>
        <p:spPr/>
        <p:txBody>
          <a:bodyPr/>
          <a:lstStyle>
            <a:extLst/>
          </a:lstStyle>
          <a:p>
            <a:endParaRPr lang="pl-PL"/>
          </a:p>
        </p:txBody>
      </p:sp>
      <p:sp>
        <p:nvSpPr>
          <p:cNvPr id="5" name="Symbol zastępczy numeru slajdu 4"/>
          <p:cNvSpPr>
            <a:spLocks noGrp="1"/>
          </p:cNvSpPr>
          <p:nvPr>
            <p:ph type="sldNum" sz="quarter" idx="12"/>
          </p:nvPr>
        </p:nvSpPr>
        <p:spPr/>
        <p:txBody>
          <a:bodyPr/>
          <a:lstStyle>
            <a:extLst/>
          </a:lstStyle>
          <a:p>
            <a:fld id="{0E3F40AE-470B-4617-B99E-CAB8C482BAED}" type="slidenum">
              <a:rPr lang="pl-PL" smtClean="0"/>
              <a:pPr/>
              <a:t>‹#›</a:t>
            </a:fld>
            <a:endParaRPr lang="pl-PL"/>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Pusty">
    <p:spTree>
      <p:nvGrpSpPr>
        <p:cNvPr id="1" name=""/>
        <p:cNvGrpSpPr/>
        <p:nvPr/>
      </p:nvGrpSpPr>
      <p:grpSpPr>
        <a:xfrm>
          <a:off x="0" y="0"/>
          <a:ext cx="0" cy="0"/>
          <a:chOff x="0" y="0"/>
          <a:chExt cx="0" cy="0"/>
        </a:xfrm>
      </p:grpSpPr>
      <p:sp>
        <p:nvSpPr>
          <p:cNvPr id="5" name="Prostokąt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Symbol zastępczy daty 1"/>
          <p:cNvSpPr>
            <a:spLocks noGrp="1"/>
          </p:cNvSpPr>
          <p:nvPr>
            <p:ph type="dt" sz="half" idx="10"/>
          </p:nvPr>
        </p:nvSpPr>
        <p:spPr/>
        <p:txBody>
          <a:bodyPr/>
          <a:lstStyle>
            <a:extLst/>
          </a:lstStyle>
          <a:p>
            <a:fld id="{6F4D1452-5CFB-4100-A25C-709486F89709}" type="datetimeFigureOut">
              <a:rPr lang="pl-PL" smtClean="0"/>
              <a:pPr/>
              <a:t>2014-05-19</a:t>
            </a:fld>
            <a:endParaRPr lang="pl-PL"/>
          </a:p>
        </p:txBody>
      </p:sp>
      <p:sp>
        <p:nvSpPr>
          <p:cNvPr id="3" name="Symbol zastępczy stopki 2"/>
          <p:cNvSpPr>
            <a:spLocks noGrp="1"/>
          </p:cNvSpPr>
          <p:nvPr>
            <p:ph type="ftr" sz="quarter" idx="11"/>
          </p:nvPr>
        </p:nvSpPr>
        <p:spPr/>
        <p:txBody>
          <a:bodyPr/>
          <a:lstStyle>
            <a:extLst/>
          </a:lstStyle>
          <a:p>
            <a:endParaRPr lang="pl-PL"/>
          </a:p>
        </p:txBody>
      </p:sp>
      <p:sp>
        <p:nvSpPr>
          <p:cNvPr id="4" name="Symbol zastępczy numeru slajdu 3"/>
          <p:cNvSpPr>
            <a:spLocks noGrp="1"/>
          </p:cNvSpPr>
          <p:nvPr>
            <p:ph type="sldNum" sz="quarter" idx="12"/>
          </p:nvPr>
        </p:nvSpPr>
        <p:spPr/>
        <p:txBody>
          <a:bodyPr/>
          <a:lstStyle>
            <a:extLst/>
          </a:lstStyle>
          <a:p>
            <a:fld id="{0E3F40AE-470B-4617-B99E-CAB8C482BAED}" type="slidenum">
              <a:rPr lang="pl-PL" smtClean="0"/>
              <a:pPr/>
              <a:t>‹#›</a:t>
            </a:fld>
            <a:endParaRPr lang="pl-PL"/>
          </a:p>
        </p:txBody>
      </p:sp>
      <p:sp>
        <p:nvSpPr>
          <p:cNvPr id="6" name="Prostokąt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pl-PL" smtClean="0"/>
              <a:t>Kliknij, aby edytować styl</a:t>
            </a:r>
            <a:endParaRPr kumimoji="0" lang="en-US"/>
          </a:p>
        </p:txBody>
      </p:sp>
      <p:sp>
        <p:nvSpPr>
          <p:cNvPr id="3" name="Symbol zastępczy tekstu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pl-PL" smtClean="0"/>
              <a:t>Kliknij, aby edytować style wzorca tekstu</a:t>
            </a:r>
          </a:p>
        </p:txBody>
      </p:sp>
      <p:sp>
        <p:nvSpPr>
          <p:cNvPr id="4" name="Symbol zastępczy zawartości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pl-PL" smtClean="0"/>
              <a:t>Kliknij, aby edytować style wzorca tekstu</a:t>
            </a:r>
          </a:p>
          <a:p>
            <a:pPr lvl="1" eaLnBrk="1" latinLnBrk="0" hangingPunct="1"/>
            <a:r>
              <a:rPr lang="pl-PL" smtClean="0"/>
              <a:t>Drugi poziom</a:t>
            </a:r>
          </a:p>
          <a:p>
            <a:pPr lvl="2" eaLnBrk="1" latinLnBrk="0" hangingPunct="1"/>
            <a:r>
              <a:rPr lang="pl-PL" smtClean="0"/>
              <a:t>Trzeci poziom</a:t>
            </a:r>
          </a:p>
          <a:p>
            <a:pPr lvl="3" eaLnBrk="1" latinLnBrk="0" hangingPunct="1"/>
            <a:r>
              <a:rPr lang="pl-PL" smtClean="0"/>
              <a:t>Czwarty poziom</a:t>
            </a:r>
          </a:p>
          <a:p>
            <a:pPr lvl="4" eaLnBrk="1" latinLnBrk="0" hangingPunct="1"/>
            <a:r>
              <a:rPr lang="pl-PL" smtClean="0"/>
              <a:t>Piąty poziom</a:t>
            </a:r>
            <a:endParaRPr kumimoji="0" lang="en-US"/>
          </a:p>
        </p:txBody>
      </p:sp>
      <p:sp>
        <p:nvSpPr>
          <p:cNvPr id="5" name="Symbol zastępczy daty 4"/>
          <p:cNvSpPr>
            <a:spLocks noGrp="1"/>
          </p:cNvSpPr>
          <p:nvPr>
            <p:ph type="dt" sz="half" idx="10"/>
          </p:nvPr>
        </p:nvSpPr>
        <p:spPr/>
        <p:txBody>
          <a:bodyPr/>
          <a:lstStyle>
            <a:extLst/>
          </a:lstStyle>
          <a:p>
            <a:fld id="{6F4D1452-5CFB-4100-A25C-709486F89709}" type="datetimeFigureOut">
              <a:rPr lang="pl-PL" smtClean="0"/>
              <a:pPr/>
              <a:t>2014-05-19</a:t>
            </a:fld>
            <a:endParaRPr lang="pl-PL"/>
          </a:p>
        </p:txBody>
      </p:sp>
      <p:sp>
        <p:nvSpPr>
          <p:cNvPr id="6" name="Symbol zastępczy stopki 5"/>
          <p:cNvSpPr>
            <a:spLocks noGrp="1"/>
          </p:cNvSpPr>
          <p:nvPr>
            <p:ph type="ftr" sz="quarter" idx="11"/>
          </p:nvPr>
        </p:nvSpPr>
        <p:spPr/>
        <p:txBody>
          <a:bodyPr/>
          <a:lstStyle>
            <a:extLst/>
          </a:lstStyle>
          <a:p>
            <a:endParaRPr lang="pl-PL"/>
          </a:p>
        </p:txBody>
      </p:sp>
      <p:sp>
        <p:nvSpPr>
          <p:cNvPr id="7" name="Symbol zastępczy numeru slajdu 6"/>
          <p:cNvSpPr>
            <a:spLocks noGrp="1"/>
          </p:cNvSpPr>
          <p:nvPr>
            <p:ph type="sldNum" sz="quarter" idx="12"/>
          </p:nvPr>
        </p:nvSpPr>
        <p:spPr/>
        <p:txBody>
          <a:bodyPr/>
          <a:lstStyle>
            <a:extLst/>
          </a:lstStyle>
          <a:p>
            <a:fld id="{0E3F40AE-470B-4617-B99E-CAB8C482BAED}" type="slidenum">
              <a:rPr lang="pl-PL" smtClean="0"/>
              <a:pPr/>
              <a:t>‹#›</a:t>
            </a:fld>
            <a:endParaRPr lang="pl-P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pl-PL" smtClean="0"/>
              <a:t>Kliknij, aby edytować styl</a:t>
            </a:r>
            <a:endParaRPr kumimoji="0" lang="en-US"/>
          </a:p>
        </p:txBody>
      </p:sp>
      <p:sp>
        <p:nvSpPr>
          <p:cNvPr id="5" name="Symbol zastępczy daty 4"/>
          <p:cNvSpPr>
            <a:spLocks noGrp="1"/>
          </p:cNvSpPr>
          <p:nvPr>
            <p:ph type="dt" sz="half" idx="10"/>
          </p:nvPr>
        </p:nvSpPr>
        <p:spPr/>
        <p:txBody>
          <a:bodyPr/>
          <a:lstStyle>
            <a:extLst/>
          </a:lstStyle>
          <a:p>
            <a:fld id="{6F4D1452-5CFB-4100-A25C-709486F89709}" type="datetimeFigureOut">
              <a:rPr lang="pl-PL" smtClean="0"/>
              <a:pPr/>
              <a:t>2014-05-19</a:t>
            </a:fld>
            <a:endParaRPr lang="pl-PL"/>
          </a:p>
        </p:txBody>
      </p:sp>
      <p:sp>
        <p:nvSpPr>
          <p:cNvPr id="6" name="Symbol zastępczy stopki 5"/>
          <p:cNvSpPr>
            <a:spLocks noGrp="1"/>
          </p:cNvSpPr>
          <p:nvPr>
            <p:ph type="ftr" sz="quarter" idx="11"/>
          </p:nvPr>
        </p:nvSpPr>
        <p:spPr/>
        <p:txBody>
          <a:bodyPr/>
          <a:lstStyle>
            <a:extLst/>
          </a:lstStyle>
          <a:p>
            <a:endParaRPr lang="pl-PL"/>
          </a:p>
        </p:txBody>
      </p:sp>
      <p:sp>
        <p:nvSpPr>
          <p:cNvPr id="7" name="Symbol zastępczy numeru slajdu 6"/>
          <p:cNvSpPr>
            <a:spLocks noGrp="1"/>
          </p:cNvSpPr>
          <p:nvPr>
            <p:ph type="sldNum" sz="quarter" idx="12"/>
          </p:nvPr>
        </p:nvSpPr>
        <p:spPr/>
        <p:txBody>
          <a:bodyPr/>
          <a:lstStyle>
            <a:extLst/>
          </a:lstStyle>
          <a:p>
            <a:fld id="{0E3F40AE-470B-4617-B99E-CAB8C482BAED}" type="slidenum">
              <a:rPr lang="pl-PL" smtClean="0"/>
              <a:pPr/>
              <a:t>‹#›</a:t>
            </a:fld>
            <a:endParaRPr lang="pl-PL"/>
          </a:p>
        </p:txBody>
      </p:sp>
      <p:sp>
        <p:nvSpPr>
          <p:cNvPr id="8" name="Prostokąt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extLst/>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Symbol zastępczy obrazu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pl-PL" smtClean="0"/>
              <a:t>Kliknij ikonę, aby dodać obraz</a:t>
            </a:r>
            <a:endParaRPr kumimoji="0" lang="en-US" dirty="0"/>
          </a:p>
        </p:txBody>
      </p:sp>
      <p:sp>
        <p:nvSpPr>
          <p:cNvPr id="9" name="Schemat blokowy: proce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Schemat blokowy: proce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 name="Symbol zastępczy tekstu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pl-PL" smtClean="0"/>
              <a:t>Kliknij, aby edytować style wzorca tekstu</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Wycinek koła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Elipsa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Pierścień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2" name="Prostokąt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Symbol zastępczy tytułu 4"/>
          <p:cNvSpPr>
            <a:spLocks noGrp="1"/>
          </p:cNvSpPr>
          <p:nvPr>
            <p:ph type="title"/>
          </p:nvPr>
        </p:nvSpPr>
        <p:spPr>
          <a:xfrm>
            <a:off x="1435608" y="274638"/>
            <a:ext cx="7498080" cy="1143000"/>
          </a:xfrm>
          <a:prstGeom prst="rect">
            <a:avLst/>
          </a:prstGeom>
        </p:spPr>
        <p:txBody>
          <a:bodyPr anchor="ctr">
            <a:normAutofit/>
          </a:bodyPr>
          <a:lstStyle>
            <a:extLst/>
          </a:lstStyle>
          <a:p>
            <a:r>
              <a:rPr kumimoji="0" lang="pl-PL" smtClean="0"/>
              <a:t>Kliknij, aby edytować styl</a:t>
            </a:r>
            <a:endParaRPr kumimoji="0" lang="en-US"/>
          </a:p>
        </p:txBody>
      </p:sp>
      <p:sp>
        <p:nvSpPr>
          <p:cNvPr id="9" name="Symbol zastępczy tekstu 8"/>
          <p:cNvSpPr>
            <a:spLocks noGrp="1"/>
          </p:cNvSpPr>
          <p:nvPr>
            <p:ph type="body" idx="1"/>
          </p:nvPr>
        </p:nvSpPr>
        <p:spPr>
          <a:xfrm>
            <a:off x="1435608" y="1447800"/>
            <a:ext cx="7498080" cy="4800600"/>
          </a:xfrm>
          <a:prstGeom prst="rect">
            <a:avLst/>
          </a:prstGeom>
        </p:spPr>
        <p:txBody>
          <a:bodyPr>
            <a:normAutofit/>
          </a:bodyPr>
          <a:lstStyle>
            <a:extLst/>
          </a:lstStyle>
          <a:p>
            <a:pPr lvl="0" eaLnBrk="1" latinLnBrk="0" hangingPunct="1"/>
            <a:r>
              <a:rPr kumimoji="0" lang="pl-PL" smtClean="0"/>
              <a:t>Kliknij, aby edytować style wzorca tekstu</a:t>
            </a:r>
          </a:p>
          <a:p>
            <a:pPr lvl="1" eaLnBrk="1" latinLnBrk="0" hangingPunct="1"/>
            <a:r>
              <a:rPr kumimoji="0" lang="pl-PL" smtClean="0"/>
              <a:t>Drugi poziom</a:t>
            </a:r>
          </a:p>
          <a:p>
            <a:pPr lvl="2" eaLnBrk="1" latinLnBrk="0" hangingPunct="1"/>
            <a:r>
              <a:rPr kumimoji="0" lang="pl-PL" smtClean="0"/>
              <a:t>Trzeci poziom</a:t>
            </a:r>
          </a:p>
          <a:p>
            <a:pPr lvl="3" eaLnBrk="1" latinLnBrk="0" hangingPunct="1"/>
            <a:r>
              <a:rPr kumimoji="0" lang="pl-PL" smtClean="0"/>
              <a:t>Czwarty poziom</a:t>
            </a:r>
          </a:p>
          <a:p>
            <a:pPr lvl="4" eaLnBrk="1" latinLnBrk="0" hangingPunct="1"/>
            <a:r>
              <a:rPr kumimoji="0" lang="pl-PL" smtClean="0"/>
              <a:t>Piąty poziom</a:t>
            </a:r>
            <a:endParaRPr kumimoji="0" lang="en-US"/>
          </a:p>
        </p:txBody>
      </p:sp>
      <p:sp>
        <p:nvSpPr>
          <p:cNvPr id="24" name="Symbol zastępczy daty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6F4D1452-5CFB-4100-A25C-709486F89709}" type="datetimeFigureOut">
              <a:rPr lang="pl-PL" smtClean="0"/>
              <a:pPr/>
              <a:t>2014-05-19</a:t>
            </a:fld>
            <a:endParaRPr lang="pl-PL"/>
          </a:p>
        </p:txBody>
      </p:sp>
      <p:sp>
        <p:nvSpPr>
          <p:cNvPr id="10" name="Symbol zastępczy stopki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pl-PL"/>
          </a:p>
        </p:txBody>
      </p:sp>
      <p:sp>
        <p:nvSpPr>
          <p:cNvPr id="22" name="Symbol zastępczy numeru slajdu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0E3F40AE-470B-4617-B99E-CAB8C482BAED}" type="slidenum">
              <a:rPr lang="pl-PL" smtClean="0"/>
              <a:pPr/>
              <a:t>‹#›</a:t>
            </a:fld>
            <a:endParaRPr lang="pl-PL"/>
          </a:p>
        </p:txBody>
      </p:sp>
      <p:sp>
        <p:nvSpPr>
          <p:cNvPr id="15" name="Prostokąt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www.arenasolutions.com/products/bomcontro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endParaRPr lang="pl-PL"/>
          </a:p>
        </p:txBody>
      </p:sp>
      <p:sp>
        <p:nvSpPr>
          <p:cNvPr id="3" name="Symbol zastępczy zawartości 2"/>
          <p:cNvSpPr>
            <a:spLocks noGrp="1"/>
          </p:cNvSpPr>
          <p:nvPr>
            <p:ph idx="1"/>
          </p:nvPr>
        </p:nvSpPr>
        <p:spPr/>
        <p:txBody>
          <a:bodyPr/>
          <a:lstStyle/>
          <a:p>
            <a:pPr marL="82296" indent="0" algn="ctr">
              <a:buNone/>
            </a:pPr>
            <a:r>
              <a:rPr lang="pl-PL" sz="6000" dirty="0" smtClean="0">
                <a:effectLst>
                  <a:outerShdw blurRad="38100" dist="38100" dir="2700000" algn="tl">
                    <a:srgbClr val="000000">
                      <a:alpha val="43137"/>
                    </a:srgbClr>
                  </a:outerShdw>
                </a:effectLst>
                <a:latin typeface="Bauhaus 93" panose="04030905020B02020C02" pitchFamily="82" charset="0"/>
              </a:rPr>
              <a:t>BILLS OF MATERIALS</a:t>
            </a:r>
          </a:p>
          <a:p>
            <a:pPr marL="82296" indent="0" algn="ctr">
              <a:buNone/>
            </a:pPr>
            <a:r>
              <a:rPr lang="pl-PL" sz="7200" dirty="0" smtClean="0">
                <a:effectLst>
                  <a:outerShdw blurRad="38100" dist="38100" dir="2700000" algn="tl">
                    <a:srgbClr val="000000">
                      <a:alpha val="43137"/>
                    </a:srgbClr>
                  </a:outerShdw>
                </a:effectLst>
                <a:latin typeface="Bauhaus 93" panose="04030905020B02020C02" pitchFamily="82" charset="0"/>
              </a:rPr>
              <a:t>BOM</a:t>
            </a:r>
            <a:endParaRPr lang="pl-PL" sz="7200" dirty="0">
              <a:effectLst>
                <a:outerShdw blurRad="38100" dist="38100" dir="2700000" algn="tl">
                  <a:srgbClr val="000000">
                    <a:alpha val="43137"/>
                  </a:srgbClr>
                </a:outerShdw>
              </a:effectLst>
              <a:latin typeface="Bauhaus 93" panose="04030905020B02020C02" pitchFamily="82" charset="0"/>
            </a:endParaRPr>
          </a:p>
        </p:txBody>
      </p:sp>
    </p:spTree>
    <p:extLst>
      <p:ext uri="{BB962C8B-B14F-4D97-AF65-F5344CB8AC3E}">
        <p14:creationId xmlns:p14="http://schemas.microsoft.com/office/powerpoint/2010/main" val="5800396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normAutofit fontScale="90000"/>
          </a:bodyPr>
          <a:lstStyle/>
          <a:p>
            <a:r>
              <a:rPr lang="pl-PL" b="1" dirty="0" smtClean="0"/>
              <a:t>EXAMPLE OF A BASIC EXCELL BILL OF MATERIALS</a:t>
            </a:r>
            <a:endParaRPr lang="pl-PL" dirty="0"/>
          </a:p>
        </p:txBody>
      </p:sp>
      <p:sp>
        <p:nvSpPr>
          <p:cNvPr id="3" name="Symbol zastępczy zawartości 2"/>
          <p:cNvSpPr>
            <a:spLocks noGrp="1"/>
          </p:cNvSpPr>
          <p:nvPr>
            <p:ph idx="1"/>
          </p:nvPr>
        </p:nvSpPr>
        <p:spPr/>
        <p:txBody>
          <a:bodyPr>
            <a:normAutofit fontScale="92500"/>
          </a:bodyPr>
          <a:lstStyle/>
          <a:p>
            <a:r>
              <a:rPr lang="en-US" dirty="0" smtClean="0"/>
              <a:t>The basic BOM format separates information into columns. It contains BOM level, part number, part name, revision, quantity and reference designators.</a:t>
            </a:r>
          </a:p>
          <a:p>
            <a:r>
              <a:rPr lang="en-US" dirty="0" smtClean="0"/>
              <a:t>It is helpful to have unit of measure and BOM notes on a bill of materials as well. The first line, with a BOM level of zero, is the top-level product or assembly to which everything else in the bill of materials reports.</a:t>
            </a:r>
          </a:p>
          <a:p>
            <a:endParaRPr lang="pl-PL"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1357290" y="0"/>
            <a:ext cx="7498080" cy="1143000"/>
          </a:xfrm>
        </p:spPr>
        <p:txBody>
          <a:bodyPr>
            <a:normAutofit fontScale="90000"/>
          </a:bodyPr>
          <a:lstStyle/>
          <a:p>
            <a:r>
              <a:rPr lang="pl-PL" b="1" dirty="0"/>
              <a:t>EXAMPLE OF A BASIC EXCELL BILL OF MATERIALS</a:t>
            </a:r>
            <a:endParaRPr lang="pl-PL" dirty="0"/>
          </a:p>
        </p:txBody>
      </p:sp>
      <p:pic>
        <p:nvPicPr>
          <p:cNvPr id="6" name="Symbol zastępczy zawartości 5" descr="bill-of-materials-excel-1-large.png"/>
          <p:cNvPicPr>
            <a:picLocks noGrp="1" noChangeAspect="1"/>
          </p:cNvPicPr>
          <p:nvPr>
            <p:ph idx="1"/>
          </p:nvPr>
        </p:nvPicPr>
        <p:blipFill>
          <a:blip r:embed="rId2" cstate="print"/>
          <a:stretch>
            <a:fillRect/>
          </a:stretch>
        </p:blipFill>
        <p:spPr>
          <a:xfrm>
            <a:off x="857224" y="1142984"/>
            <a:ext cx="8066809" cy="5450156"/>
          </a:xfr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normAutofit fontScale="90000"/>
          </a:bodyPr>
          <a:lstStyle/>
          <a:p>
            <a:r>
              <a:rPr lang="pl-PL" sz="3600" b="1" dirty="0"/>
              <a:t>EXAMPLE OF AN EXCELL </a:t>
            </a:r>
            <a:r>
              <a:rPr lang="pl-PL" sz="3600" b="1" dirty="0" smtClean="0"/>
              <a:t>BILL </a:t>
            </a:r>
            <a:r>
              <a:rPr lang="pl-PL" sz="3600" b="1" dirty="0"/>
              <a:t>OF </a:t>
            </a:r>
            <a:r>
              <a:rPr lang="pl-PL" sz="3600" b="1" dirty="0" smtClean="0"/>
              <a:t>MATERIALS WITH A HEADER</a:t>
            </a:r>
            <a:r>
              <a:rPr lang="en-US" b="1" dirty="0" smtClean="0"/>
              <a:t/>
            </a:r>
            <a:br>
              <a:rPr lang="en-US" b="1" dirty="0" smtClean="0"/>
            </a:br>
            <a:endParaRPr lang="pl-PL" dirty="0"/>
          </a:p>
        </p:txBody>
      </p:sp>
      <p:pic>
        <p:nvPicPr>
          <p:cNvPr id="4" name="Symbol zastępczy zawartości 3" descr="bill-of-materials-excel-2-large.png"/>
          <p:cNvPicPr>
            <a:picLocks noGrp="1" noChangeAspect="1"/>
          </p:cNvPicPr>
          <p:nvPr>
            <p:ph idx="1"/>
          </p:nvPr>
        </p:nvPicPr>
        <p:blipFill>
          <a:blip r:embed="rId2" cstate="print"/>
          <a:stretch>
            <a:fillRect/>
          </a:stretch>
        </p:blipFill>
        <p:spPr>
          <a:xfrm>
            <a:off x="928662" y="1152325"/>
            <a:ext cx="8072494" cy="5705675"/>
          </a:xfr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1000100" y="428604"/>
            <a:ext cx="7862150" cy="1143000"/>
          </a:xfrm>
        </p:spPr>
        <p:txBody>
          <a:bodyPr>
            <a:normAutofit fontScale="90000"/>
          </a:bodyPr>
          <a:lstStyle/>
          <a:p>
            <a:r>
              <a:rPr lang="pl-PL" sz="3100" b="1" dirty="0"/>
              <a:t>EXAMPLE OF AN EXCELL </a:t>
            </a:r>
            <a:r>
              <a:rPr lang="pl-PL" sz="3100" b="1" dirty="0" smtClean="0"/>
              <a:t>BOM </a:t>
            </a:r>
            <a:r>
              <a:rPr lang="pl-PL" sz="3100" b="1" dirty="0"/>
              <a:t>WITH GRAPHIC REPRESENTATION </a:t>
            </a:r>
            <a:r>
              <a:rPr lang="pl-PL" sz="3100" b="1" dirty="0" smtClean="0"/>
              <a:t>OF ASSEMBLY LEVEL</a:t>
            </a:r>
            <a:r>
              <a:rPr lang="en-US" b="1" dirty="0" smtClean="0"/>
              <a:t/>
            </a:r>
            <a:br>
              <a:rPr lang="en-US" b="1" dirty="0" smtClean="0"/>
            </a:br>
            <a:endParaRPr lang="pl-PL" dirty="0"/>
          </a:p>
        </p:txBody>
      </p:sp>
      <p:sp>
        <p:nvSpPr>
          <p:cNvPr id="3" name="Symbol zastępczy zawartości 2"/>
          <p:cNvSpPr>
            <a:spLocks noGrp="1"/>
          </p:cNvSpPr>
          <p:nvPr>
            <p:ph idx="1"/>
          </p:nvPr>
        </p:nvSpPr>
        <p:spPr>
          <a:xfrm>
            <a:off x="1142976" y="1447800"/>
            <a:ext cx="7790712" cy="4981596"/>
          </a:xfrm>
        </p:spPr>
        <p:txBody>
          <a:bodyPr>
            <a:normAutofit lnSpcReduction="10000"/>
          </a:bodyPr>
          <a:lstStyle/>
          <a:p>
            <a:r>
              <a:rPr lang="pl-PL" dirty="0" smtClean="0"/>
              <a:t>T</a:t>
            </a:r>
            <a:r>
              <a:rPr lang="en-US" dirty="0" smtClean="0"/>
              <a:t>he third </a:t>
            </a:r>
            <a:r>
              <a:rPr lang="pl-PL" dirty="0" err="1" smtClean="0"/>
              <a:t>example</a:t>
            </a:r>
            <a:r>
              <a:rPr lang="pl-PL" dirty="0" smtClean="0"/>
              <a:t> </a:t>
            </a:r>
            <a:r>
              <a:rPr lang="en-US" dirty="0" smtClean="0"/>
              <a:t>uses a graphical element to show parts’ relative positions within the BOM.</a:t>
            </a:r>
            <a:r>
              <a:rPr lang="pl-PL" dirty="0" smtClean="0"/>
              <a:t> </a:t>
            </a:r>
            <a:r>
              <a:rPr lang="en-US" dirty="0" smtClean="0"/>
              <a:t>Users can quickly scan bills of materials and understand where particular parts are located when each level is denoted with a marker (e.g. a star).</a:t>
            </a:r>
          </a:p>
          <a:p>
            <a:r>
              <a:rPr lang="en-US" dirty="0" smtClean="0"/>
              <a:t>The numerical BOM level is included too. With the correct Excel formula, this number can automate the placement of the visual marker in the correct column.</a:t>
            </a:r>
          </a:p>
          <a:p>
            <a:endParaRPr lang="pl-PL"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857224" y="274638"/>
            <a:ext cx="8076464" cy="1143000"/>
          </a:xfrm>
        </p:spPr>
        <p:txBody>
          <a:bodyPr>
            <a:noAutofit/>
          </a:bodyPr>
          <a:lstStyle/>
          <a:p>
            <a:r>
              <a:rPr lang="pl-PL" sz="2400" b="1" dirty="0" smtClean="0"/>
              <a:t>EXAMPLE </a:t>
            </a:r>
            <a:r>
              <a:rPr lang="pl-PL" sz="2400" b="1" dirty="0"/>
              <a:t>OF AN EXCELL BOM WITH </a:t>
            </a:r>
            <a:r>
              <a:rPr lang="pl-PL" sz="2400" b="1" dirty="0" smtClean="0"/>
              <a:t>GRAPHIC REPRESENTATION OF ASSEMBLY LEVEL</a:t>
            </a:r>
            <a:r>
              <a:rPr lang="en-US" sz="2800" b="1" dirty="0"/>
              <a:t/>
            </a:r>
            <a:br>
              <a:rPr lang="en-US" sz="2800" b="1" dirty="0"/>
            </a:br>
            <a:endParaRPr lang="pl-PL" sz="2400" dirty="0"/>
          </a:p>
        </p:txBody>
      </p:sp>
      <p:pic>
        <p:nvPicPr>
          <p:cNvPr id="6" name="Symbol zastępczy zawartości 5" descr="bill-of-materials-excel-3-large.png"/>
          <p:cNvPicPr>
            <a:picLocks noGrp="1" noChangeAspect="1"/>
          </p:cNvPicPr>
          <p:nvPr>
            <p:ph idx="1"/>
          </p:nvPr>
        </p:nvPicPr>
        <p:blipFill>
          <a:blip r:embed="rId2" cstate="print"/>
          <a:stretch>
            <a:fillRect/>
          </a:stretch>
        </p:blipFill>
        <p:spPr>
          <a:xfrm>
            <a:off x="785786" y="1268334"/>
            <a:ext cx="8143932" cy="5589666"/>
          </a:xfr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1115616" y="260648"/>
            <a:ext cx="8682168" cy="1143000"/>
          </a:xfrm>
        </p:spPr>
        <p:txBody>
          <a:bodyPr>
            <a:normAutofit fontScale="90000"/>
          </a:bodyPr>
          <a:lstStyle/>
          <a:p>
            <a:r>
              <a:rPr lang="pl-PL" b="1" dirty="0" smtClean="0"/>
              <a:t>BOM EXAMPLE IN ARENA PLM</a:t>
            </a:r>
            <a:r>
              <a:rPr lang="en-US" b="1" dirty="0" smtClean="0"/>
              <a:t/>
            </a:r>
            <a:br>
              <a:rPr lang="en-US" b="1" dirty="0" smtClean="0"/>
            </a:br>
            <a:endParaRPr lang="pl-PL" dirty="0"/>
          </a:p>
        </p:txBody>
      </p:sp>
      <p:sp>
        <p:nvSpPr>
          <p:cNvPr id="3" name="Symbol zastępczy zawartości 2"/>
          <p:cNvSpPr>
            <a:spLocks noGrp="1"/>
          </p:cNvSpPr>
          <p:nvPr>
            <p:ph idx="1"/>
          </p:nvPr>
        </p:nvSpPr>
        <p:spPr/>
        <p:txBody>
          <a:bodyPr>
            <a:normAutofit fontScale="92500" lnSpcReduction="20000"/>
          </a:bodyPr>
          <a:lstStyle/>
          <a:p>
            <a:r>
              <a:rPr lang="en-US" dirty="0" smtClean="0"/>
              <a:t>As a cloud-based solution, </a:t>
            </a:r>
            <a:r>
              <a:rPr lang="en-US" dirty="0" smtClean="0">
                <a:hlinkClick r:id="rId2"/>
              </a:rPr>
              <a:t>Arena PLM</a:t>
            </a:r>
            <a:r>
              <a:rPr lang="en-US" dirty="0" smtClean="0"/>
              <a:t> differs from Excel in some significant ways. The Arena PLM product uses a database, which allows quick reconfiguration of information and an unlimited number of one-to-many and many-to-many relationships. It also allows for complementary information, like drawings, part specifications and supplier options, to be included in a BOM without additional overhead. Here are some examples of how the same GPS navigation bill of materials can look in Arena PLM.</a:t>
            </a:r>
            <a:endParaRPr lang="pl-PL"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899592" y="188640"/>
            <a:ext cx="9330240" cy="1143000"/>
          </a:xfrm>
        </p:spPr>
        <p:txBody>
          <a:bodyPr>
            <a:normAutofit fontScale="90000"/>
          </a:bodyPr>
          <a:lstStyle/>
          <a:p>
            <a:r>
              <a:rPr lang="pl-PL" b="1" dirty="0"/>
              <a:t>INDENTED BOM IN </a:t>
            </a:r>
            <a:r>
              <a:rPr lang="pl-PL" b="1" dirty="0" smtClean="0"/>
              <a:t>ARENA PLM</a:t>
            </a:r>
            <a:r>
              <a:rPr lang="en-US" b="1" dirty="0" smtClean="0"/>
              <a:t/>
            </a:r>
            <a:br>
              <a:rPr lang="en-US" b="1" dirty="0" smtClean="0"/>
            </a:br>
            <a:endParaRPr lang="pl-PL" dirty="0"/>
          </a:p>
        </p:txBody>
      </p:sp>
      <p:sp>
        <p:nvSpPr>
          <p:cNvPr id="3" name="Symbol zastępczy zawartości 2"/>
          <p:cNvSpPr>
            <a:spLocks noGrp="1"/>
          </p:cNvSpPr>
          <p:nvPr>
            <p:ph idx="1"/>
          </p:nvPr>
        </p:nvSpPr>
        <p:spPr/>
        <p:txBody>
          <a:bodyPr/>
          <a:lstStyle/>
          <a:p>
            <a:r>
              <a:rPr lang="en-US" dirty="0" smtClean="0"/>
              <a:t>An indented BOM in Arena PLM contains all the same information as an Excel BOM: part name, part number and quantity information. However, the Arena BOM can be exploded or collapsed at each assembly level in order to see more or less depth as needed. It also includes links to more detail on individual subassemblies, parts and files.</a:t>
            </a:r>
            <a:endParaRPr lang="pl-PL"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endParaRPr lang="pl-PL"/>
          </a:p>
        </p:txBody>
      </p:sp>
      <p:pic>
        <p:nvPicPr>
          <p:cNvPr id="6" name="Symbol zastępczy zawartości 5" descr="bill-of-materials-arena-1-large1.jpg"/>
          <p:cNvPicPr>
            <a:picLocks noGrp="1" noChangeAspect="1"/>
          </p:cNvPicPr>
          <p:nvPr>
            <p:ph idx="1"/>
          </p:nvPr>
        </p:nvPicPr>
        <p:blipFill>
          <a:blip r:embed="rId2" cstate="print"/>
          <a:stretch>
            <a:fillRect/>
          </a:stretch>
        </p:blipFill>
        <p:spPr>
          <a:xfrm>
            <a:off x="571472" y="214290"/>
            <a:ext cx="8572528" cy="6643710"/>
          </a:xfr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normAutofit fontScale="90000"/>
          </a:bodyPr>
          <a:lstStyle/>
          <a:p>
            <a:r>
              <a:rPr lang="pl-PL" b="1" dirty="0" smtClean="0"/>
              <a:t>COMPARING DIFERRENCES IN </a:t>
            </a:r>
            <a:r>
              <a:rPr lang="pl-PL" b="1" dirty="0" err="1" smtClean="0"/>
              <a:t>BOMs</a:t>
            </a:r>
            <a:r>
              <a:rPr lang="pl-PL" b="1" dirty="0" smtClean="0"/>
              <a:t> IN ARENA PLM</a:t>
            </a:r>
            <a:endParaRPr lang="pl-PL" dirty="0"/>
          </a:p>
        </p:txBody>
      </p:sp>
      <p:pic>
        <p:nvPicPr>
          <p:cNvPr id="4" name="Symbol zastępczy zawartości 3" descr="bill-of-materials-arena-3-large.png"/>
          <p:cNvPicPr>
            <a:picLocks noGrp="1" noChangeAspect="1"/>
          </p:cNvPicPr>
          <p:nvPr>
            <p:ph idx="1"/>
          </p:nvPr>
        </p:nvPicPr>
        <p:blipFill>
          <a:blip r:embed="rId2" cstate="print"/>
          <a:stretch>
            <a:fillRect/>
          </a:stretch>
        </p:blipFill>
        <p:spPr>
          <a:xfrm>
            <a:off x="428596" y="1500174"/>
            <a:ext cx="8715404" cy="5357826"/>
          </a:xfr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normAutofit fontScale="90000"/>
          </a:bodyPr>
          <a:lstStyle/>
          <a:p>
            <a:r>
              <a:rPr lang="pl-PL" b="1" dirty="0"/>
              <a:t>COMPARING DIFERRENCES IN </a:t>
            </a:r>
            <a:r>
              <a:rPr lang="pl-PL" b="1" dirty="0" err="1"/>
              <a:t>BOMs</a:t>
            </a:r>
            <a:r>
              <a:rPr lang="pl-PL" b="1" dirty="0"/>
              <a:t> IN ARENA PLM</a:t>
            </a:r>
            <a:endParaRPr lang="pl-PL" dirty="0"/>
          </a:p>
        </p:txBody>
      </p:sp>
      <p:sp>
        <p:nvSpPr>
          <p:cNvPr id="3" name="Symbol zastępczy zawartości 2"/>
          <p:cNvSpPr>
            <a:spLocks noGrp="1"/>
          </p:cNvSpPr>
          <p:nvPr>
            <p:ph idx="1"/>
          </p:nvPr>
        </p:nvSpPr>
        <p:spPr>
          <a:xfrm>
            <a:off x="1435608" y="1447800"/>
            <a:ext cx="7498080" cy="4981596"/>
          </a:xfrm>
        </p:spPr>
        <p:txBody>
          <a:bodyPr>
            <a:normAutofit fontScale="92500" lnSpcReduction="20000"/>
          </a:bodyPr>
          <a:lstStyle/>
          <a:p>
            <a:r>
              <a:rPr lang="en-US" b="1" dirty="0" smtClean="0"/>
              <a:t>The redline BOM view in Arena PLM</a:t>
            </a:r>
            <a:r>
              <a:rPr lang="en-US" dirty="0" smtClean="0"/>
              <a:t> offers a clear visual comparison of two revisions of a bill of materials. Additions and deletions are shown in red. The revisions being compared can be adjusted through the revision drop-down menu.</a:t>
            </a:r>
          </a:p>
          <a:p>
            <a:r>
              <a:rPr lang="en-US" b="1" dirty="0" smtClean="0"/>
              <a:t>The BOM comparisons view in Are</a:t>
            </a:r>
            <a:r>
              <a:rPr lang="pl-PL" b="1" dirty="0" smtClean="0"/>
              <a:t>n</a:t>
            </a:r>
            <a:r>
              <a:rPr lang="en-US" b="1" dirty="0" smtClean="0"/>
              <a:t>a PLM</a:t>
            </a:r>
            <a:r>
              <a:rPr lang="en-US" dirty="0" smtClean="0"/>
              <a:t> has built-in capabilities that allow the differences between two similar BOMs to be easily compared. Item lines with differences are marked with red arrows on the left and those differences are marked in red on the right.</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ctrTitle"/>
          </p:nvPr>
        </p:nvSpPr>
        <p:spPr>
          <a:xfrm>
            <a:off x="539552" y="0"/>
            <a:ext cx="9019728" cy="854524"/>
          </a:xfrm>
        </p:spPr>
        <p:txBody>
          <a:bodyPr>
            <a:noAutofit/>
          </a:bodyPr>
          <a:lstStyle/>
          <a:p>
            <a:r>
              <a:rPr lang="pl-PL" sz="4000" dirty="0" smtClean="0"/>
              <a:t>BILL OF MATERIALS-INTRODUCTION</a:t>
            </a:r>
            <a:endParaRPr lang="pl-PL" sz="4000" dirty="0"/>
          </a:p>
        </p:txBody>
      </p:sp>
      <p:sp>
        <p:nvSpPr>
          <p:cNvPr id="3" name="Podtytuł 2"/>
          <p:cNvSpPr>
            <a:spLocks noGrp="1"/>
          </p:cNvSpPr>
          <p:nvPr>
            <p:ph type="subTitle" idx="1"/>
          </p:nvPr>
        </p:nvSpPr>
        <p:spPr>
          <a:xfrm>
            <a:off x="1428728" y="1643050"/>
            <a:ext cx="7406640" cy="4500594"/>
          </a:xfrm>
        </p:spPr>
        <p:txBody>
          <a:bodyPr>
            <a:noAutofit/>
          </a:bodyPr>
          <a:lstStyle/>
          <a:p>
            <a:r>
              <a:rPr lang="pl-PL" sz="3200" dirty="0" smtClean="0"/>
              <a:t>Bill of </a:t>
            </a:r>
            <a:r>
              <a:rPr lang="pl-PL" sz="3200" dirty="0" err="1" smtClean="0"/>
              <a:t>material</a:t>
            </a:r>
            <a:r>
              <a:rPr lang="pl-PL" sz="3200" dirty="0" smtClean="0"/>
              <a:t> (BOM)-</a:t>
            </a:r>
            <a:r>
              <a:rPr lang="en-US" sz="3200" dirty="0" smtClean="0"/>
              <a:t>is a detailed list of all parts and subassemblies that are required to build a specific product, including the quantity necessary for each unit produced.</a:t>
            </a:r>
            <a:endParaRPr lang="pl-PL" sz="3200" dirty="0" smtClean="0"/>
          </a:p>
          <a:p>
            <a:endParaRPr lang="pl-PL" sz="3200" dirty="0" smtClean="0"/>
          </a:p>
          <a:p>
            <a:r>
              <a:rPr lang="en-US" sz="3200" dirty="0" smtClean="0"/>
              <a:t> A BOM explains what to buy, how to buy and where to buy, and includes instructions for how to assemble the product.</a:t>
            </a:r>
            <a:endParaRPr lang="pl-PL" sz="32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normAutofit fontScale="90000"/>
          </a:bodyPr>
          <a:lstStyle/>
          <a:p>
            <a:r>
              <a:rPr lang="pl-PL" dirty="0" err="1" smtClean="0"/>
              <a:t>PDXpert</a:t>
            </a:r>
            <a:r>
              <a:rPr lang="pl-PL" dirty="0" smtClean="0"/>
              <a:t> PLM </a:t>
            </a:r>
            <a:r>
              <a:rPr lang="pl-PL" dirty="0" smtClean="0"/>
              <a:t>SOFTWARE</a:t>
            </a:r>
            <a:r>
              <a:rPr lang="pl-PL" dirty="0" smtClean="0"/>
              <a:t/>
            </a:r>
            <a:br>
              <a:rPr lang="pl-PL" dirty="0" smtClean="0"/>
            </a:br>
            <a:endParaRPr lang="pl-PL" dirty="0"/>
          </a:p>
        </p:txBody>
      </p:sp>
      <p:sp>
        <p:nvSpPr>
          <p:cNvPr id="3" name="Symbol zastępczy zawartości 2"/>
          <p:cNvSpPr>
            <a:spLocks noGrp="1"/>
          </p:cNvSpPr>
          <p:nvPr>
            <p:ph idx="1"/>
          </p:nvPr>
        </p:nvSpPr>
        <p:spPr/>
        <p:txBody>
          <a:bodyPr>
            <a:normAutofit/>
          </a:bodyPr>
          <a:lstStyle/>
          <a:p>
            <a:r>
              <a:rPr lang="pl-PL" dirty="0" err="1" smtClean="0"/>
              <a:t>Another</a:t>
            </a:r>
            <a:r>
              <a:rPr lang="pl-PL" dirty="0" smtClean="0"/>
              <a:t> </a:t>
            </a:r>
            <a:r>
              <a:rPr lang="pl-PL" dirty="0" err="1" smtClean="0"/>
              <a:t>example</a:t>
            </a:r>
            <a:r>
              <a:rPr lang="pl-PL" dirty="0" smtClean="0"/>
              <a:t> of software </a:t>
            </a:r>
            <a:r>
              <a:rPr lang="pl-PL" dirty="0" err="1" smtClean="0"/>
              <a:t>is</a:t>
            </a:r>
            <a:r>
              <a:rPr lang="pl-PL" dirty="0" smtClean="0"/>
              <a:t> </a:t>
            </a:r>
            <a:r>
              <a:rPr lang="pl-PL" dirty="0" err="1" smtClean="0"/>
              <a:t>PDXpert</a:t>
            </a:r>
            <a:r>
              <a:rPr lang="pl-PL" dirty="0" smtClean="0"/>
              <a:t> PLM . </a:t>
            </a:r>
          </a:p>
          <a:p>
            <a:pPr>
              <a:buNone/>
            </a:pPr>
            <a:r>
              <a:rPr lang="pl-PL" dirty="0" smtClean="0"/>
              <a:t>  </a:t>
            </a:r>
            <a:r>
              <a:rPr lang="en-US" dirty="0" err="1" smtClean="0"/>
              <a:t>PDXpert</a:t>
            </a:r>
            <a:r>
              <a:rPr lang="en-US" dirty="0" smtClean="0"/>
              <a:t> PLM has been specifically designed for smaller organizations making the transition to automated product structure management. It's easy for users to find their items using free-form text search, then create complex products by simple drag-and-drop BOM construction. </a:t>
            </a:r>
          </a:p>
          <a:p>
            <a:endParaRPr lang="pl-PL"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err="1" smtClean="0"/>
              <a:t>PDXpert</a:t>
            </a:r>
            <a:r>
              <a:rPr lang="pl-PL" dirty="0" smtClean="0"/>
              <a:t> PLM</a:t>
            </a:r>
            <a:endParaRPr lang="pl-PL" dirty="0"/>
          </a:p>
        </p:txBody>
      </p:sp>
      <p:pic>
        <p:nvPicPr>
          <p:cNvPr id="4" name="Symbol zastępczy zawartości 3" descr="part-form-structure-tab-markup.png"/>
          <p:cNvPicPr>
            <a:picLocks noGrp="1" noChangeAspect="1"/>
          </p:cNvPicPr>
          <p:nvPr>
            <p:ph idx="1"/>
          </p:nvPr>
        </p:nvPicPr>
        <p:blipFill>
          <a:blip r:embed="rId2" cstate="print"/>
          <a:stretch>
            <a:fillRect/>
          </a:stretch>
        </p:blipFill>
        <p:spPr>
          <a:xfrm>
            <a:off x="1071538" y="1214422"/>
            <a:ext cx="7286676" cy="5451460"/>
          </a:xfr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smtClean="0"/>
              <a:t>FEATURES OF </a:t>
            </a:r>
            <a:r>
              <a:rPr lang="pl-PL" dirty="0" err="1" smtClean="0"/>
              <a:t>PDXpert</a:t>
            </a:r>
            <a:endParaRPr lang="pl-PL" dirty="0"/>
          </a:p>
        </p:txBody>
      </p:sp>
      <p:sp>
        <p:nvSpPr>
          <p:cNvPr id="3" name="Symbol zastępczy zawartości 2"/>
          <p:cNvSpPr>
            <a:spLocks noGrp="1"/>
          </p:cNvSpPr>
          <p:nvPr>
            <p:ph idx="1"/>
          </p:nvPr>
        </p:nvSpPr>
        <p:spPr>
          <a:xfrm>
            <a:off x="1435608" y="1447800"/>
            <a:ext cx="7498080" cy="5124472"/>
          </a:xfrm>
        </p:spPr>
        <p:txBody>
          <a:bodyPr>
            <a:normAutofit fontScale="77500" lnSpcReduction="20000"/>
          </a:bodyPr>
          <a:lstStyle/>
          <a:p>
            <a:r>
              <a:rPr lang="en-US" dirty="0" smtClean="0"/>
              <a:t>Parts, manufacturing attributes, materials</a:t>
            </a:r>
          </a:p>
          <a:p>
            <a:r>
              <a:rPr lang="en-US" dirty="0" smtClean="0"/>
              <a:t>Assembly bill of materials (BOM): structures, sources, and their markups</a:t>
            </a:r>
          </a:p>
          <a:p>
            <a:r>
              <a:rPr lang="en-US" dirty="0" smtClean="0"/>
              <a:t>Documents, revision control and controlling organizations</a:t>
            </a:r>
          </a:p>
          <a:p>
            <a:r>
              <a:rPr lang="en-US" dirty="0" smtClean="0"/>
              <a:t>Library for managing electronic design &amp; data files; includes indexed, searchable file content</a:t>
            </a:r>
          </a:p>
          <a:p>
            <a:r>
              <a:rPr lang="en-US" dirty="0" smtClean="0"/>
              <a:t>Engineering change forms with workflow rules</a:t>
            </a:r>
          </a:p>
          <a:p>
            <a:r>
              <a:rPr lang="en-US" dirty="0" smtClean="0"/>
              <a:t>Item Explorer: New &amp; recently-used, free-form text search, tasks &amp; checked-out files</a:t>
            </a:r>
          </a:p>
          <a:p>
            <a:r>
              <a:rPr lang="en-US" dirty="0" smtClean="0"/>
              <a:t>Configuration collections for tailoring </a:t>
            </a:r>
            <a:r>
              <a:rPr lang="en-US" dirty="0" err="1" smtClean="0"/>
              <a:t>PDXpert</a:t>
            </a:r>
            <a:r>
              <a:rPr lang="en-US" dirty="0" smtClean="0"/>
              <a:t> to your requirements</a:t>
            </a:r>
          </a:p>
          <a:p>
            <a:r>
              <a:rPr lang="en-US" dirty="0" smtClean="0"/>
              <a:t>Robust architecture scales from single user to mid-sized company</a:t>
            </a:r>
          </a:p>
          <a:p>
            <a:endParaRPr lang="pl-PL"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251520" y="332656"/>
            <a:ext cx="9361040" cy="1143000"/>
          </a:xfrm>
        </p:spPr>
        <p:txBody>
          <a:bodyPr>
            <a:normAutofit fontScale="90000"/>
          </a:bodyPr>
          <a:lstStyle/>
          <a:p>
            <a:r>
              <a:rPr lang="pl-PL" b="1" dirty="0" smtClean="0">
                <a:effectLst/>
              </a:rPr>
              <a:t>COLLABORATIVE</a:t>
            </a:r>
            <a:r>
              <a:rPr lang="en-US" b="1" dirty="0" smtClean="0">
                <a:effectLst/>
              </a:rPr>
              <a:t> &amp;</a:t>
            </a:r>
            <a:r>
              <a:rPr lang="pl-PL" b="1" dirty="0">
                <a:effectLst/>
              </a:rPr>
              <a:t> </a:t>
            </a:r>
            <a:r>
              <a:rPr lang="pl-PL" b="1" dirty="0" smtClean="0">
                <a:effectLst/>
              </a:rPr>
              <a:t>INTELLIGENT BOM MANAGEMENT SOFTWARE-CIIVA</a:t>
            </a:r>
            <a:endParaRPr lang="en-US" b="1" dirty="0">
              <a:effectLst/>
            </a:endParaRPr>
          </a:p>
        </p:txBody>
      </p:sp>
      <p:sp>
        <p:nvSpPr>
          <p:cNvPr id="3" name="Symbol zastępczy zawartości 2"/>
          <p:cNvSpPr>
            <a:spLocks noGrp="1"/>
          </p:cNvSpPr>
          <p:nvPr>
            <p:ph idx="1"/>
          </p:nvPr>
        </p:nvSpPr>
        <p:spPr>
          <a:xfrm>
            <a:off x="1475656" y="1844824"/>
            <a:ext cx="7498080" cy="4800600"/>
          </a:xfrm>
        </p:spPr>
        <p:txBody>
          <a:bodyPr>
            <a:normAutofit/>
          </a:bodyPr>
          <a:lstStyle/>
          <a:p>
            <a:r>
              <a:rPr lang="pl-PL" sz="2800" dirty="0" smtClean="0"/>
              <a:t>It </a:t>
            </a:r>
            <a:r>
              <a:rPr lang="pl-PL" sz="2800" dirty="0" err="1" smtClean="0"/>
              <a:t>is</a:t>
            </a:r>
            <a:r>
              <a:rPr lang="pl-PL" sz="2800" dirty="0" smtClean="0"/>
              <a:t> </a:t>
            </a:r>
            <a:r>
              <a:rPr lang="pl-PL" sz="2800" dirty="0" err="1" smtClean="0"/>
              <a:t>free</a:t>
            </a:r>
            <a:endParaRPr lang="en-US" sz="2800" dirty="0"/>
          </a:p>
          <a:p>
            <a:r>
              <a:rPr lang="pl-PL" sz="2800" dirty="0" err="1" smtClean="0"/>
              <a:t>Working</a:t>
            </a:r>
            <a:r>
              <a:rPr lang="pl-PL" sz="2800" dirty="0" smtClean="0"/>
              <a:t> in </a:t>
            </a:r>
            <a:r>
              <a:rPr lang="pl-PL" sz="2800" dirty="0" err="1" smtClean="0"/>
              <a:t>cloud</a:t>
            </a:r>
            <a:endParaRPr lang="en-US" sz="2800" dirty="0"/>
          </a:p>
          <a:p>
            <a:r>
              <a:rPr lang="pl-PL" sz="2800" dirty="0" err="1" smtClean="0"/>
              <a:t>Working</a:t>
            </a:r>
            <a:r>
              <a:rPr lang="pl-PL" sz="2800" dirty="0" smtClean="0"/>
              <a:t> on the same </a:t>
            </a:r>
            <a:r>
              <a:rPr lang="pl-PL" sz="2800" dirty="0" err="1" smtClean="0"/>
              <a:t>document</a:t>
            </a:r>
            <a:r>
              <a:rPr lang="pl-PL" sz="2800" dirty="0" smtClean="0"/>
              <a:t> </a:t>
            </a:r>
            <a:r>
              <a:rPr lang="pl-PL" sz="2800" dirty="0" err="1" smtClean="0"/>
              <a:t>at</a:t>
            </a:r>
            <a:r>
              <a:rPr lang="pl-PL" sz="2800" dirty="0" smtClean="0"/>
              <a:t> the same </a:t>
            </a:r>
            <a:r>
              <a:rPr lang="pl-PL" sz="2800" dirty="0" err="1" smtClean="0"/>
              <a:t>time</a:t>
            </a:r>
            <a:r>
              <a:rPr lang="pl-PL" sz="2800" dirty="0" smtClean="0"/>
              <a:t> by </a:t>
            </a:r>
            <a:r>
              <a:rPr lang="pl-PL" sz="2800" dirty="0" err="1" smtClean="0"/>
              <a:t>mny</a:t>
            </a:r>
            <a:r>
              <a:rPr lang="pl-PL" sz="2800" dirty="0" smtClean="0"/>
              <a:t> </a:t>
            </a:r>
            <a:r>
              <a:rPr lang="pl-PL" sz="2800" dirty="0" err="1" smtClean="0"/>
              <a:t>workers</a:t>
            </a:r>
            <a:endParaRPr lang="pl-PL" sz="2800" dirty="0" smtClean="0"/>
          </a:p>
          <a:p>
            <a:r>
              <a:rPr lang="pl-PL" sz="2800" dirty="0" err="1" smtClean="0"/>
              <a:t>Saving</a:t>
            </a:r>
            <a:r>
              <a:rPr lang="pl-PL" sz="2800" dirty="0" smtClean="0"/>
              <a:t> </a:t>
            </a:r>
            <a:r>
              <a:rPr lang="pl-PL" sz="2800" dirty="0" err="1" smtClean="0"/>
              <a:t>informations</a:t>
            </a:r>
            <a:r>
              <a:rPr lang="pl-PL" sz="2800" dirty="0" smtClean="0"/>
              <a:t> </a:t>
            </a:r>
            <a:r>
              <a:rPr lang="pl-PL" sz="2800" dirty="0" err="1" smtClean="0"/>
              <a:t>about</a:t>
            </a:r>
            <a:r>
              <a:rPr lang="pl-PL" sz="2800" dirty="0" smtClean="0"/>
              <a:t> person </a:t>
            </a:r>
            <a:r>
              <a:rPr lang="pl-PL" sz="2800" dirty="0" err="1" smtClean="0"/>
              <a:t>who</a:t>
            </a:r>
            <a:r>
              <a:rPr lang="pl-PL" sz="2800" dirty="0" smtClean="0"/>
              <a:t> </a:t>
            </a:r>
            <a:r>
              <a:rPr lang="pl-PL" sz="2800" dirty="0" err="1" smtClean="0"/>
              <a:t>changed</a:t>
            </a:r>
            <a:r>
              <a:rPr lang="pl-PL" sz="2800" dirty="0" smtClean="0"/>
              <a:t> a BOM</a:t>
            </a:r>
          </a:p>
          <a:p>
            <a:r>
              <a:rPr lang="pl-PL" sz="2800" dirty="0" smtClean="0"/>
              <a:t>Not much </a:t>
            </a:r>
            <a:r>
              <a:rPr lang="pl-PL" sz="2800" dirty="0" err="1" smtClean="0"/>
              <a:t>virtual</a:t>
            </a:r>
            <a:r>
              <a:rPr lang="pl-PL" sz="2800" dirty="0" smtClean="0"/>
              <a:t> </a:t>
            </a:r>
            <a:r>
              <a:rPr lang="pl-PL" sz="2800" dirty="0" err="1" smtClean="0"/>
              <a:t>space</a:t>
            </a:r>
            <a:r>
              <a:rPr lang="pl-PL" sz="2800" dirty="0" smtClean="0"/>
              <a:t> as </a:t>
            </a:r>
            <a:r>
              <a:rPr lang="pl-PL" sz="2800" dirty="0" err="1" smtClean="0"/>
              <a:t>commercial</a:t>
            </a:r>
            <a:r>
              <a:rPr lang="pl-PL" sz="2800" dirty="0" smtClean="0"/>
              <a:t> </a:t>
            </a:r>
            <a:r>
              <a:rPr lang="pl-PL" sz="2800" dirty="0" err="1" smtClean="0"/>
              <a:t>versions</a:t>
            </a:r>
            <a:r>
              <a:rPr lang="pl-PL" sz="2800" dirty="0" smtClean="0"/>
              <a:t> of </a:t>
            </a:r>
            <a:r>
              <a:rPr lang="pl-PL" sz="2800" dirty="0" err="1" smtClean="0"/>
              <a:t>programs</a:t>
            </a:r>
            <a:endParaRPr lang="en-US" sz="2800" dirty="0"/>
          </a:p>
          <a:p>
            <a:endParaRPr lang="pl-PL" dirty="0"/>
          </a:p>
          <a:p>
            <a:pPr marL="82296" indent="0">
              <a:buNone/>
            </a:pPr>
            <a:endParaRPr lang="pl-PL" dirty="0"/>
          </a:p>
        </p:txBody>
      </p:sp>
    </p:spTree>
    <p:extLst>
      <p:ext uri="{BB962C8B-B14F-4D97-AF65-F5344CB8AC3E}">
        <p14:creationId xmlns:p14="http://schemas.microsoft.com/office/powerpoint/2010/main" val="357730414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endParaRPr lang="pl-PL"/>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39552" y="836712"/>
            <a:ext cx="8169308" cy="51101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448678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endParaRPr lang="pl-PL"/>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27584" y="908720"/>
            <a:ext cx="7776864" cy="48826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036743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1043608" y="274638"/>
            <a:ext cx="7890080" cy="1143000"/>
          </a:xfrm>
        </p:spPr>
        <p:txBody>
          <a:bodyPr>
            <a:normAutofit fontScale="90000"/>
          </a:bodyPr>
          <a:lstStyle/>
          <a:p>
            <a:r>
              <a:rPr lang="pl-PL" dirty="0" smtClean="0"/>
              <a:t>BOM </a:t>
            </a:r>
            <a:r>
              <a:rPr lang="pl-PL" dirty="0" smtClean="0"/>
              <a:t>MANAGEMENT SOFTWARE- SILICON EXPERT</a:t>
            </a:r>
            <a:endParaRPr lang="pl-PL" dirty="0"/>
          </a:p>
        </p:txBody>
      </p:sp>
      <p:sp>
        <p:nvSpPr>
          <p:cNvPr id="3" name="Symbol zastępczy zawartości 2"/>
          <p:cNvSpPr>
            <a:spLocks noGrp="1"/>
          </p:cNvSpPr>
          <p:nvPr>
            <p:ph idx="1"/>
          </p:nvPr>
        </p:nvSpPr>
        <p:spPr/>
        <p:txBody>
          <a:bodyPr/>
          <a:lstStyle/>
          <a:p>
            <a:r>
              <a:rPr lang="pl-PL" dirty="0" smtClean="0"/>
              <a:t>E-mail </a:t>
            </a:r>
            <a:r>
              <a:rPr lang="pl-PL" dirty="0" err="1" smtClean="0"/>
              <a:t>alerts</a:t>
            </a:r>
            <a:endParaRPr lang="pl-PL" dirty="0" smtClean="0"/>
          </a:p>
          <a:p>
            <a:r>
              <a:rPr lang="pl-PL" dirty="0" smtClean="0"/>
              <a:t>Product </a:t>
            </a:r>
            <a:r>
              <a:rPr lang="pl-PL" dirty="0" err="1" smtClean="0"/>
              <a:t>lifecycle</a:t>
            </a:r>
            <a:r>
              <a:rPr lang="pl-PL" dirty="0" smtClean="0"/>
              <a:t> </a:t>
            </a:r>
            <a:r>
              <a:rPr lang="pl-PL" dirty="0" err="1" smtClean="0"/>
              <a:t>algorythms</a:t>
            </a:r>
            <a:r>
              <a:rPr lang="pl-PL" dirty="0" smtClean="0"/>
              <a:t> </a:t>
            </a:r>
          </a:p>
          <a:p>
            <a:r>
              <a:rPr lang="pl-PL" dirty="0" err="1" smtClean="0"/>
              <a:t>Health</a:t>
            </a:r>
            <a:r>
              <a:rPr lang="pl-PL" dirty="0" smtClean="0"/>
              <a:t> </a:t>
            </a:r>
            <a:r>
              <a:rPr lang="pl-PL" dirty="0" err="1" smtClean="0"/>
              <a:t>reports</a:t>
            </a:r>
            <a:r>
              <a:rPr lang="pl-PL" dirty="0" smtClean="0"/>
              <a:t> (red </a:t>
            </a:r>
            <a:r>
              <a:rPr lang="pl-PL" dirty="0" err="1" smtClean="0"/>
              <a:t>flags</a:t>
            </a:r>
            <a:r>
              <a:rPr lang="pl-PL" dirty="0" smtClean="0"/>
              <a:t>)</a:t>
            </a:r>
          </a:p>
          <a:p>
            <a:r>
              <a:rPr lang="pl-PL" dirty="0" err="1" smtClean="0"/>
              <a:t>Environmental</a:t>
            </a:r>
            <a:r>
              <a:rPr lang="pl-PL" dirty="0" smtClean="0"/>
              <a:t> </a:t>
            </a:r>
            <a:r>
              <a:rPr lang="pl-PL" dirty="0" err="1" smtClean="0"/>
              <a:t>complience</a:t>
            </a:r>
            <a:r>
              <a:rPr lang="pl-PL" dirty="0" smtClean="0"/>
              <a:t> data</a:t>
            </a:r>
          </a:p>
          <a:p>
            <a:r>
              <a:rPr lang="pl-PL" dirty="0" err="1" smtClean="0"/>
              <a:t>Copying</a:t>
            </a:r>
            <a:r>
              <a:rPr lang="pl-PL" dirty="0" smtClean="0"/>
              <a:t> data to </a:t>
            </a:r>
            <a:r>
              <a:rPr lang="pl-PL" dirty="0" err="1" smtClean="0"/>
              <a:t>another</a:t>
            </a:r>
            <a:r>
              <a:rPr lang="pl-PL" dirty="0" smtClean="0"/>
              <a:t> </a:t>
            </a:r>
            <a:r>
              <a:rPr lang="pl-PL" dirty="0" err="1" smtClean="0"/>
              <a:t>formats</a:t>
            </a:r>
            <a:r>
              <a:rPr lang="pl-PL" dirty="0" smtClean="0"/>
              <a:t> (</a:t>
            </a:r>
            <a:r>
              <a:rPr lang="pl-PL" dirty="0" err="1" smtClean="0"/>
              <a:t>e.g</a:t>
            </a:r>
            <a:r>
              <a:rPr lang="pl-PL" dirty="0" smtClean="0"/>
              <a:t>. Excel)</a:t>
            </a:r>
            <a:endParaRPr lang="en-US" dirty="0"/>
          </a:p>
        </p:txBody>
      </p:sp>
    </p:spTree>
    <p:extLst>
      <p:ext uri="{BB962C8B-B14F-4D97-AF65-F5344CB8AC3E}">
        <p14:creationId xmlns:p14="http://schemas.microsoft.com/office/powerpoint/2010/main" val="12515869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endParaRPr lang="pl-PL"/>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55576" y="1772816"/>
            <a:ext cx="8002708" cy="36724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4849112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endParaRPr lang="pl-PL"/>
          </a:p>
        </p:txBody>
      </p:sp>
      <p:pic>
        <p:nvPicPr>
          <p:cNvPr id="4" name="Bill of Materials.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15616" y="1556792"/>
            <a:ext cx="7499350" cy="4217987"/>
          </a:xfrm>
        </p:spPr>
      </p:pic>
    </p:spTree>
    <p:extLst>
      <p:ext uri="{BB962C8B-B14F-4D97-AF65-F5344CB8AC3E}">
        <p14:creationId xmlns:p14="http://schemas.microsoft.com/office/powerpoint/2010/main" val="6623148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1187624" y="274638"/>
            <a:ext cx="7746064" cy="1143000"/>
          </a:xfrm>
        </p:spPr>
        <p:txBody>
          <a:bodyPr>
            <a:normAutofit fontScale="90000"/>
          </a:bodyPr>
          <a:lstStyle/>
          <a:p>
            <a:r>
              <a:rPr lang="pl-PL" dirty="0" smtClean="0"/>
              <a:t>ADVENTAGES AND DISADVENTAGES OF BOM</a:t>
            </a:r>
            <a:endParaRPr lang="pl-PL" dirty="0"/>
          </a:p>
        </p:txBody>
      </p:sp>
      <p:sp>
        <p:nvSpPr>
          <p:cNvPr id="3" name="Symbol zastępczy zawartości 2"/>
          <p:cNvSpPr>
            <a:spLocks noGrp="1"/>
          </p:cNvSpPr>
          <p:nvPr>
            <p:ph idx="1"/>
          </p:nvPr>
        </p:nvSpPr>
        <p:spPr/>
        <p:txBody>
          <a:bodyPr>
            <a:normAutofit fontScale="92500"/>
          </a:bodyPr>
          <a:lstStyle/>
          <a:p>
            <a:pPr>
              <a:buNone/>
            </a:pPr>
            <a:r>
              <a:rPr lang="pl-PL" dirty="0" smtClean="0"/>
              <a:t>	</a:t>
            </a:r>
            <a:r>
              <a:rPr lang="en-US" dirty="0" smtClean="0"/>
              <a:t>There are many pros for using </a:t>
            </a:r>
            <a:r>
              <a:rPr lang="pl-PL" dirty="0" smtClean="0"/>
              <a:t>„Bill of Materials” </a:t>
            </a:r>
            <a:r>
              <a:rPr lang="pl-PL" dirty="0" err="1" smtClean="0"/>
              <a:t>applications</a:t>
            </a:r>
            <a:r>
              <a:rPr lang="en-US" dirty="0" smtClean="0"/>
              <a:t>. </a:t>
            </a:r>
            <a:r>
              <a:rPr lang="pl-PL" dirty="0" smtClean="0"/>
              <a:t> </a:t>
            </a:r>
            <a:r>
              <a:rPr lang="en-US" dirty="0" smtClean="0"/>
              <a:t>A few cons are also associated with inventory management software, but these cease to be a problem if they are dealt with in a proper manner. Moreover, if you use one of the best inventory software applications in the market, you probably would not have to deal with the disadvantages.</a:t>
            </a:r>
            <a:br>
              <a:rPr lang="en-US" dirty="0" smtClean="0"/>
            </a:br>
            <a:endParaRPr lang="pl-PL"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ymbol zastępczy zawartości 3" descr="Przechwytywanie.JPG"/>
          <p:cNvPicPr>
            <a:picLocks noGrp="1" noChangeAspect="1"/>
          </p:cNvPicPr>
          <p:nvPr>
            <p:ph idx="1"/>
          </p:nvPr>
        </p:nvPicPr>
        <p:blipFill>
          <a:blip r:embed="rId2" cstate="print"/>
          <a:stretch>
            <a:fillRect/>
          </a:stretch>
        </p:blipFill>
        <p:spPr>
          <a:xfrm>
            <a:off x="2643174" y="500042"/>
            <a:ext cx="4165614" cy="5853290"/>
          </a:xfrm>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1043608" y="260648"/>
            <a:ext cx="8394136" cy="1143000"/>
          </a:xfrm>
        </p:spPr>
        <p:txBody>
          <a:bodyPr>
            <a:normAutofit fontScale="90000"/>
          </a:bodyPr>
          <a:lstStyle/>
          <a:p>
            <a:r>
              <a:rPr lang="pl-PL" dirty="0" smtClean="0"/>
              <a:t>ADVENTAGES OF BOM SOFTWARE</a:t>
            </a:r>
            <a:endParaRPr lang="pl-PL" dirty="0"/>
          </a:p>
        </p:txBody>
      </p:sp>
      <p:sp>
        <p:nvSpPr>
          <p:cNvPr id="3" name="Symbol zastępczy zawartości 2"/>
          <p:cNvSpPr>
            <a:spLocks noGrp="1"/>
          </p:cNvSpPr>
          <p:nvPr>
            <p:ph idx="1"/>
          </p:nvPr>
        </p:nvSpPr>
        <p:spPr/>
        <p:txBody>
          <a:bodyPr>
            <a:normAutofit/>
          </a:bodyPr>
          <a:lstStyle/>
          <a:p>
            <a:r>
              <a:rPr lang="pl-PL" dirty="0" err="1" smtClean="0"/>
              <a:t>Flexibility</a:t>
            </a:r>
            <a:endParaRPr lang="pl-PL" dirty="0" smtClean="0"/>
          </a:p>
          <a:p>
            <a:r>
              <a:rPr lang="pl-PL" dirty="0" err="1" smtClean="0"/>
              <a:t>Ability</a:t>
            </a:r>
            <a:r>
              <a:rPr lang="pl-PL" dirty="0" smtClean="0"/>
              <a:t> to format </a:t>
            </a:r>
            <a:r>
              <a:rPr lang="pl-PL" dirty="0" err="1" smtClean="0"/>
              <a:t>spreadshits</a:t>
            </a:r>
            <a:r>
              <a:rPr lang="pl-PL" dirty="0" smtClean="0"/>
              <a:t> </a:t>
            </a:r>
            <a:r>
              <a:rPr lang="pl-PL" dirty="0" err="1" smtClean="0"/>
              <a:t>however</a:t>
            </a:r>
            <a:r>
              <a:rPr lang="pl-PL" dirty="0" smtClean="0"/>
              <a:t> </a:t>
            </a:r>
            <a:r>
              <a:rPr lang="pl-PL" dirty="0" err="1" smtClean="0"/>
              <a:t>you</a:t>
            </a:r>
            <a:r>
              <a:rPr lang="pl-PL" dirty="0" smtClean="0"/>
              <a:t> </a:t>
            </a:r>
            <a:r>
              <a:rPr lang="pl-PL" dirty="0" err="1" smtClean="0"/>
              <a:t>like</a:t>
            </a:r>
            <a:endParaRPr lang="pl-PL" dirty="0" smtClean="0"/>
          </a:p>
          <a:p>
            <a:r>
              <a:rPr lang="pl-PL" dirty="0" err="1" smtClean="0"/>
              <a:t>Saving</a:t>
            </a:r>
            <a:r>
              <a:rPr lang="pl-PL" dirty="0" smtClean="0"/>
              <a:t> time</a:t>
            </a:r>
          </a:p>
          <a:p>
            <a:r>
              <a:rPr lang="pl-PL" dirty="0" err="1" smtClean="0"/>
              <a:t>Reduction</a:t>
            </a:r>
            <a:r>
              <a:rPr lang="pl-PL" dirty="0" smtClean="0"/>
              <a:t> </a:t>
            </a:r>
            <a:r>
              <a:rPr lang="pl-PL" dirty="0" err="1" smtClean="0"/>
              <a:t>in</a:t>
            </a:r>
            <a:r>
              <a:rPr lang="pl-PL" dirty="0" smtClean="0"/>
              <a:t> </a:t>
            </a:r>
            <a:r>
              <a:rPr lang="pl-PL" dirty="0" err="1" smtClean="0"/>
              <a:t>Costs</a:t>
            </a:r>
            <a:endParaRPr lang="pl-PL" dirty="0" smtClean="0"/>
          </a:p>
          <a:p>
            <a:r>
              <a:rPr lang="pl-PL" dirty="0" smtClean="0"/>
              <a:t>High </a:t>
            </a:r>
            <a:r>
              <a:rPr lang="pl-PL" dirty="0" err="1" smtClean="0"/>
              <a:t>Efficiency</a:t>
            </a:r>
            <a:endParaRPr lang="pl-PL" dirty="0" smtClean="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539552" y="341784"/>
            <a:ext cx="8754176" cy="1143000"/>
          </a:xfrm>
        </p:spPr>
        <p:txBody>
          <a:bodyPr>
            <a:normAutofit fontScale="90000"/>
          </a:bodyPr>
          <a:lstStyle/>
          <a:p>
            <a:r>
              <a:rPr lang="pl-PL" dirty="0" smtClean="0"/>
              <a:t>DISADVENTAGES </a:t>
            </a:r>
            <a:r>
              <a:rPr lang="pl-PL" dirty="0" smtClean="0"/>
              <a:t>of </a:t>
            </a:r>
            <a:r>
              <a:rPr lang="pl-PL" dirty="0" smtClean="0"/>
              <a:t>BOM SOFTWARE</a:t>
            </a:r>
            <a:endParaRPr lang="pl-PL" dirty="0"/>
          </a:p>
        </p:txBody>
      </p:sp>
      <p:sp>
        <p:nvSpPr>
          <p:cNvPr id="3" name="Symbol zastępczy zawartości 2"/>
          <p:cNvSpPr>
            <a:spLocks noGrp="1"/>
          </p:cNvSpPr>
          <p:nvPr>
            <p:ph idx="1"/>
          </p:nvPr>
        </p:nvSpPr>
        <p:spPr/>
        <p:txBody>
          <a:bodyPr/>
          <a:lstStyle/>
          <a:p>
            <a:r>
              <a:rPr lang="pl-PL" dirty="0" err="1" smtClean="0"/>
              <a:t>Being</a:t>
            </a:r>
            <a:r>
              <a:rPr lang="pl-PL" dirty="0" smtClean="0"/>
              <a:t> dependent on </a:t>
            </a:r>
            <a:r>
              <a:rPr lang="pl-PL" dirty="0" err="1" smtClean="0"/>
              <a:t>computers</a:t>
            </a:r>
            <a:endParaRPr lang="pl-PL" dirty="0" smtClean="0"/>
          </a:p>
          <a:p>
            <a:r>
              <a:rPr lang="pl-PL" b="1" dirty="0" smtClean="0"/>
              <a:t>F</a:t>
            </a:r>
            <a:r>
              <a:rPr lang="en-US" b="1" dirty="0" err="1" smtClean="0"/>
              <a:t>lexib</a:t>
            </a:r>
            <a:r>
              <a:rPr lang="pl-PL" b="1" dirty="0" smtClean="0"/>
              <a:t>i</a:t>
            </a:r>
            <a:r>
              <a:rPr lang="en-US" b="1" dirty="0" smtClean="0"/>
              <a:t>l</a:t>
            </a:r>
            <a:r>
              <a:rPr lang="pl-PL" b="1" dirty="0" err="1" smtClean="0"/>
              <a:t>ity</a:t>
            </a:r>
            <a:r>
              <a:rPr lang="pl-PL" b="1" dirty="0" smtClean="0"/>
              <a:t> </a:t>
            </a:r>
            <a:r>
              <a:rPr lang="pl-PL" b="1" dirty="0" err="1" smtClean="0"/>
              <a:t>can</a:t>
            </a:r>
            <a:r>
              <a:rPr lang="pl-PL" b="1" dirty="0" smtClean="0"/>
              <a:t> </a:t>
            </a:r>
            <a:r>
              <a:rPr lang="pl-PL" b="1" dirty="0" err="1" smtClean="0"/>
              <a:t>also</a:t>
            </a:r>
            <a:r>
              <a:rPr lang="pl-PL" b="1" dirty="0" smtClean="0"/>
              <a:t> be </a:t>
            </a:r>
            <a:r>
              <a:rPr lang="pl-PL" b="1" dirty="0" err="1" smtClean="0"/>
              <a:t>disadventage</a:t>
            </a:r>
            <a:r>
              <a:rPr lang="pl-PL" dirty="0" smtClean="0"/>
              <a:t> -</a:t>
            </a:r>
            <a:r>
              <a:rPr lang="en-US" i="1" dirty="0" smtClean="0"/>
              <a:t>anyone</a:t>
            </a:r>
            <a:r>
              <a:rPr lang="en-US" dirty="0" smtClean="0"/>
              <a:t> can format them however they like, often resulting in inconsistencies across a company’s BOMs</a:t>
            </a:r>
            <a:endParaRPr lang="pl-PL" dirty="0" smtClean="0"/>
          </a:p>
          <a:p>
            <a:r>
              <a:rPr lang="pl-PL" dirty="0" err="1" smtClean="0"/>
              <a:t>Price</a:t>
            </a:r>
            <a:endParaRPr lang="pl-PL" dirty="0" smtClean="0"/>
          </a:p>
          <a:p>
            <a:r>
              <a:rPr lang="pl-PL" dirty="0" err="1" smtClean="0"/>
              <a:t>Complexity</a:t>
            </a:r>
            <a:endParaRPr lang="pl-PL" dirty="0" smtClean="0"/>
          </a:p>
          <a:p>
            <a:pPr>
              <a:buNone/>
            </a:pPr>
            <a:endParaRPr lang="pl-PL" dirty="0" smtClean="0"/>
          </a:p>
          <a:p>
            <a:endParaRPr lang="pl-PL"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smtClean="0"/>
              <a:t>SUMMAR</a:t>
            </a:r>
            <a:endParaRPr lang="pl-PL" dirty="0"/>
          </a:p>
        </p:txBody>
      </p:sp>
      <p:sp>
        <p:nvSpPr>
          <p:cNvPr id="3" name="Symbol zastępczy zawartości 2"/>
          <p:cNvSpPr>
            <a:spLocks noGrp="1"/>
          </p:cNvSpPr>
          <p:nvPr>
            <p:ph idx="1"/>
          </p:nvPr>
        </p:nvSpPr>
        <p:spPr/>
        <p:txBody>
          <a:bodyPr/>
          <a:lstStyle/>
          <a:p>
            <a:pPr marL="82296" indent="0">
              <a:buNone/>
            </a:pPr>
            <a:endParaRPr lang="pl-PL" dirty="0" smtClean="0"/>
          </a:p>
          <a:p>
            <a:pPr marL="82296" indent="0">
              <a:buNone/>
            </a:pPr>
            <a:r>
              <a:rPr lang="pl-PL" dirty="0" smtClean="0"/>
              <a:t>-</a:t>
            </a:r>
            <a:r>
              <a:rPr lang="pl-PL" dirty="0" err="1" smtClean="0"/>
              <a:t>you</a:t>
            </a:r>
            <a:r>
              <a:rPr lang="pl-PL" dirty="0" smtClean="0"/>
              <a:t> </a:t>
            </a:r>
            <a:r>
              <a:rPr lang="pl-PL" dirty="0" err="1" smtClean="0"/>
              <a:t>don’t</a:t>
            </a:r>
            <a:r>
              <a:rPr lang="pl-PL" dirty="0" smtClean="0"/>
              <a:t> </a:t>
            </a:r>
            <a:r>
              <a:rPr lang="pl-PL" dirty="0" err="1" smtClean="0"/>
              <a:t>have</a:t>
            </a:r>
            <a:r>
              <a:rPr lang="pl-PL" dirty="0" smtClean="0"/>
              <a:t> to </a:t>
            </a:r>
            <a:r>
              <a:rPr lang="pl-PL" dirty="0" err="1" smtClean="0"/>
              <a:t>use</a:t>
            </a:r>
            <a:r>
              <a:rPr lang="pl-PL" dirty="0" smtClean="0"/>
              <a:t> </a:t>
            </a:r>
            <a:r>
              <a:rPr lang="pl-PL" dirty="0" err="1" smtClean="0"/>
              <a:t>calendar</a:t>
            </a:r>
            <a:r>
              <a:rPr lang="pl-PL" dirty="0" smtClean="0"/>
              <a:t> </a:t>
            </a:r>
            <a:r>
              <a:rPr lang="pl-PL" dirty="0" err="1" smtClean="0"/>
              <a:t>or</a:t>
            </a:r>
            <a:r>
              <a:rPr lang="pl-PL" dirty="0" smtClean="0"/>
              <a:t> piece of </a:t>
            </a:r>
            <a:r>
              <a:rPr lang="pl-PL" dirty="0" err="1" smtClean="0"/>
              <a:t>papers</a:t>
            </a:r>
            <a:r>
              <a:rPr lang="pl-PL" dirty="0" smtClean="0"/>
              <a:t> to </a:t>
            </a:r>
            <a:r>
              <a:rPr lang="pl-PL" dirty="0" err="1" smtClean="0"/>
              <a:t>notice</a:t>
            </a:r>
            <a:r>
              <a:rPr lang="pl-PL" dirty="0" smtClean="0"/>
              <a:t> </a:t>
            </a:r>
            <a:r>
              <a:rPr lang="pl-PL" dirty="0" err="1" smtClean="0"/>
              <a:t>bills</a:t>
            </a:r>
            <a:r>
              <a:rPr lang="pl-PL" dirty="0" smtClean="0"/>
              <a:t> of materials</a:t>
            </a:r>
          </a:p>
          <a:p>
            <a:pPr marL="82296" indent="0">
              <a:buNone/>
            </a:pPr>
            <a:r>
              <a:rPr lang="pl-PL" dirty="0" smtClean="0"/>
              <a:t>-</a:t>
            </a:r>
            <a:r>
              <a:rPr lang="pl-PL" dirty="0" err="1" smtClean="0"/>
              <a:t>wide</a:t>
            </a:r>
            <a:r>
              <a:rPr lang="pl-PL" dirty="0" smtClean="0"/>
              <a:t> </a:t>
            </a:r>
            <a:r>
              <a:rPr lang="pl-PL" dirty="0" err="1" smtClean="0"/>
              <a:t>assortment</a:t>
            </a:r>
            <a:r>
              <a:rPr lang="pl-PL" dirty="0" smtClean="0"/>
              <a:t> of </a:t>
            </a:r>
            <a:r>
              <a:rPr lang="pl-PL" dirty="0" err="1" smtClean="0"/>
              <a:t>computer</a:t>
            </a:r>
            <a:r>
              <a:rPr lang="pl-PL" dirty="0" smtClean="0"/>
              <a:t> </a:t>
            </a:r>
            <a:r>
              <a:rPr lang="pl-PL" dirty="0" err="1" smtClean="0"/>
              <a:t>programs</a:t>
            </a:r>
            <a:endParaRPr lang="pl-PL" dirty="0" smtClean="0"/>
          </a:p>
          <a:p>
            <a:pPr marL="82296" indent="0">
              <a:buNone/>
            </a:pPr>
            <a:r>
              <a:rPr lang="pl-PL" dirty="0" smtClean="0"/>
              <a:t>-</a:t>
            </a:r>
            <a:r>
              <a:rPr lang="pl-PL" dirty="0" err="1" smtClean="0"/>
              <a:t>cloud</a:t>
            </a:r>
            <a:r>
              <a:rPr lang="pl-PL" dirty="0" smtClean="0"/>
              <a:t> </a:t>
            </a:r>
            <a:r>
              <a:rPr lang="pl-PL" dirty="0" err="1" smtClean="0"/>
              <a:t>solutions</a:t>
            </a:r>
            <a:endParaRPr lang="pl-PL" dirty="0" smtClean="0"/>
          </a:p>
          <a:p>
            <a:pPr marL="82296" indent="0">
              <a:buNone/>
            </a:pPr>
            <a:r>
              <a:rPr lang="pl-PL" dirty="0" smtClean="0"/>
              <a:t>-a lot of </a:t>
            </a:r>
            <a:r>
              <a:rPr lang="pl-PL" dirty="0" err="1" smtClean="0"/>
              <a:t>workers</a:t>
            </a:r>
            <a:r>
              <a:rPr lang="pl-PL" dirty="0" smtClean="0"/>
              <a:t> </a:t>
            </a:r>
            <a:r>
              <a:rPr lang="pl-PL" dirty="0" err="1" smtClean="0"/>
              <a:t>can</a:t>
            </a:r>
            <a:r>
              <a:rPr lang="pl-PL" dirty="0" smtClean="0"/>
              <a:t> </a:t>
            </a:r>
            <a:r>
              <a:rPr lang="pl-PL" dirty="0" err="1" smtClean="0"/>
              <a:t>use</a:t>
            </a:r>
            <a:r>
              <a:rPr lang="pl-PL" dirty="0" smtClean="0"/>
              <a:t> the same list </a:t>
            </a:r>
            <a:r>
              <a:rPr lang="pl-PL" dirty="0" err="1" smtClean="0"/>
              <a:t>at</a:t>
            </a:r>
            <a:r>
              <a:rPr lang="pl-PL" dirty="0" smtClean="0"/>
              <a:t> the same </a:t>
            </a:r>
            <a:r>
              <a:rPr lang="pl-PL" dirty="0" err="1" smtClean="0"/>
              <a:t>time</a:t>
            </a:r>
            <a:r>
              <a:rPr lang="pl-PL" dirty="0" smtClean="0"/>
              <a:t>- real </a:t>
            </a:r>
            <a:r>
              <a:rPr lang="pl-PL" dirty="0" err="1" smtClean="0"/>
              <a:t>time</a:t>
            </a:r>
            <a:r>
              <a:rPr lang="pl-PL" dirty="0" smtClean="0"/>
              <a:t> </a:t>
            </a:r>
            <a:r>
              <a:rPr lang="pl-PL" dirty="0" err="1" smtClean="0"/>
              <a:t>actions</a:t>
            </a:r>
            <a:endParaRPr lang="pl-PL" dirty="0"/>
          </a:p>
        </p:txBody>
      </p:sp>
    </p:spTree>
    <p:extLst>
      <p:ext uri="{BB962C8B-B14F-4D97-AF65-F5344CB8AC3E}">
        <p14:creationId xmlns:p14="http://schemas.microsoft.com/office/powerpoint/2010/main" val="404858644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pPr algn="ctr"/>
            <a:r>
              <a:rPr lang="pl-PL" dirty="0" smtClean="0"/>
              <a:t>THE END</a:t>
            </a:r>
            <a:endParaRPr lang="pl-PL" dirty="0"/>
          </a:p>
        </p:txBody>
      </p:sp>
      <p:pic>
        <p:nvPicPr>
          <p:cNvPr id="6" name="Symbol zastępczy zawartości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08287" y="2105025"/>
            <a:ext cx="4752975" cy="3486150"/>
          </a:xfrm>
        </p:spPr>
      </p:pic>
    </p:spTree>
    <p:extLst>
      <p:ext uri="{BB962C8B-B14F-4D97-AF65-F5344CB8AC3E}">
        <p14:creationId xmlns:p14="http://schemas.microsoft.com/office/powerpoint/2010/main" val="22132523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ymbol zastępczy zawartości 2"/>
          <p:cNvSpPr>
            <a:spLocks noGrp="1"/>
          </p:cNvSpPr>
          <p:nvPr>
            <p:ph idx="1"/>
          </p:nvPr>
        </p:nvSpPr>
        <p:spPr>
          <a:xfrm>
            <a:off x="1285852" y="928670"/>
            <a:ext cx="7498080" cy="5286412"/>
          </a:xfrm>
        </p:spPr>
        <p:txBody>
          <a:bodyPr>
            <a:normAutofit/>
          </a:bodyPr>
          <a:lstStyle/>
          <a:p>
            <a:pPr>
              <a:buNone/>
            </a:pPr>
            <a:r>
              <a:rPr lang="pl-PL" dirty="0" err="1" smtClean="0"/>
              <a:t>Types</a:t>
            </a:r>
            <a:r>
              <a:rPr lang="pl-PL" dirty="0" smtClean="0"/>
              <a:t> of BOM:</a:t>
            </a:r>
          </a:p>
          <a:p>
            <a:pPr>
              <a:buNone/>
            </a:pPr>
            <a:r>
              <a:rPr lang="pl-PL" dirty="0" smtClean="0"/>
              <a:t>-engineering BOM</a:t>
            </a:r>
          </a:p>
          <a:p>
            <a:pPr>
              <a:buNone/>
            </a:pPr>
            <a:r>
              <a:rPr lang="pl-PL" dirty="0" smtClean="0"/>
              <a:t>-manufacturing BOM</a:t>
            </a:r>
          </a:p>
          <a:p>
            <a:pPr>
              <a:buNone/>
            </a:pPr>
            <a:r>
              <a:rPr lang="pl-PL" dirty="0" smtClean="0"/>
              <a:t>-</a:t>
            </a:r>
            <a:r>
              <a:rPr lang="pl-PL" dirty="0" err="1" smtClean="0"/>
              <a:t>configurable</a:t>
            </a:r>
            <a:r>
              <a:rPr lang="pl-PL" dirty="0" smtClean="0"/>
              <a:t> BOM</a:t>
            </a:r>
          </a:p>
          <a:p>
            <a:pPr>
              <a:buNone/>
            </a:pPr>
            <a:r>
              <a:rPr lang="en-US" dirty="0" smtClean="0"/>
              <a:t> </a:t>
            </a:r>
            <a:endParaRPr lang="pl-PL" dirty="0" smtClean="0"/>
          </a:p>
          <a:p>
            <a:pPr>
              <a:buNone/>
            </a:pPr>
            <a:r>
              <a:rPr lang="en-US" dirty="0" smtClean="0"/>
              <a:t>The different types of BOMs depend on</a:t>
            </a:r>
            <a:r>
              <a:rPr lang="pl-PL" dirty="0" smtClean="0"/>
              <a:t> </a:t>
            </a:r>
            <a:r>
              <a:rPr lang="en-US" dirty="0" smtClean="0"/>
              <a:t>the business need and use for which they are intended</a:t>
            </a:r>
            <a:endParaRPr lang="pl-PL"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1115616" y="260648"/>
            <a:ext cx="7498080" cy="1143000"/>
          </a:xfrm>
        </p:spPr>
        <p:txBody>
          <a:bodyPr/>
          <a:lstStyle/>
          <a:p>
            <a:pPr algn="ctr"/>
            <a:r>
              <a:rPr lang="pl-PL" dirty="0" smtClean="0"/>
              <a:t>ENGINEERING </a:t>
            </a:r>
            <a:r>
              <a:rPr lang="pl-PL" dirty="0" smtClean="0"/>
              <a:t>BOM</a:t>
            </a:r>
            <a:endParaRPr lang="pl-PL" dirty="0"/>
          </a:p>
        </p:txBody>
      </p:sp>
      <p:sp>
        <p:nvSpPr>
          <p:cNvPr id="3" name="Symbol zastępczy zawartości 2"/>
          <p:cNvSpPr>
            <a:spLocks noGrp="1"/>
          </p:cNvSpPr>
          <p:nvPr>
            <p:ph idx="1"/>
          </p:nvPr>
        </p:nvSpPr>
        <p:spPr/>
        <p:txBody>
          <a:bodyPr/>
          <a:lstStyle/>
          <a:p>
            <a:r>
              <a:rPr lang="en-US" dirty="0" smtClean="0"/>
              <a:t>The engineering bill of</a:t>
            </a:r>
            <a:r>
              <a:rPr lang="pl-PL" dirty="0" smtClean="0"/>
              <a:t> </a:t>
            </a:r>
            <a:r>
              <a:rPr lang="en-US" dirty="0" smtClean="0"/>
              <a:t>defines the finished product as it was designed. The engineering BOM lists the items, parts, components, sub-assemblies and assemblies in the product designed by engineering. The engineering BOM is often organized by engineers based on a Computer-Aided Design (CAD) drawing.</a:t>
            </a:r>
            <a:endParaRPr lang="pl-PL"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1187624" y="260648"/>
            <a:ext cx="7498080" cy="1143000"/>
          </a:xfrm>
        </p:spPr>
        <p:txBody>
          <a:bodyPr/>
          <a:lstStyle/>
          <a:p>
            <a:pPr algn="ctr"/>
            <a:r>
              <a:rPr lang="pl-PL" dirty="0" smtClean="0"/>
              <a:t>MANUFACTURING </a:t>
            </a:r>
            <a:r>
              <a:rPr lang="pl-PL" dirty="0" smtClean="0"/>
              <a:t>BOM</a:t>
            </a:r>
            <a:endParaRPr lang="pl-PL" dirty="0"/>
          </a:p>
        </p:txBody>
      </p:sp>
      <p:sp>
        <p:nvSpPr>
          <p:cNvPr id="3" name="Symbol zastępczy zawartości 2"/>
          <p:cNvSpPr>
            <a:spLocks noGrp="1"/>
          </p:cNvSpPr>
          <p:nvPr>
            <p:ph idx="1"/>
          </p:nvPr>
        </p:nvSpPr>
        <p:spPr/>
        <p:txBody>
          <a:bodyPr>
            <a:normAutofit fontScale="92500" lnSpcReduction="10000"/>
          </a:bodyPr>
          <a:lstStyle/>
          <a:p>
            <a:r>
              <a:rPr lang="en-US" dirty="0" smtClean="0"/>
              <a:t>The manufacturing bill of materials, contains all the parts and assemblies required to build a complete and shippable product. This includes all the packaging materials required to ship the finished product to the customer. The bill of materials will also include any processes that need to be performed on the item before it is completed. The manufacturing bill of materials stores all the information required for manufacturing activities.</a:t>
            </a:r>
            <a:endParaRPr lang="pl-PL"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a:xfrm>
            <a:off x="1259632" y="260648"/>
            <a:ext cx="7498080" cy="1143000"/>
          </a:xfrm>
        </p:spPr>
        <p:txBody>
          <a:bodyPr/>
          <a:lstStyle/>
          <a:p>
            <a:pPr algn="ctr"/>
            <a:r>
              <a:rPr lang="pl-PL" dirty="0" smtClean="0"/>
              <a:t>CONFIGURABLE </a:t>
            </a:r>
            <a:r>
              <a:rPr lang="pl-PL" dirty="0" smtClean="0"/>
              <a:t>BOM</a:t>
            </a:r>
            <a:endParaRPr lang="pl-PL" dirty="0"/>
          </a:p>
        </p:txBody>
      </p:sp>
      <p:sp>
        <p:nvSpPr>
          <p:cNvPr id="3" name="Symbol zastępczy zawartości 2"/>
          <p:cNvSpPr>
            <a:spLocks noGrp="1"/>
          </p:cNvSpPr>
          <p:nvPr>
            <p:ph idx="1"/>
          </p:nvPr>
        </p:nvSpPr>
        <p:spPr/>
        <p:txBody>
          <a:bodyPr/>
          <a:lstStyle/>
          <a:p>
            <a:endParaRPr lang="pl-PL" dirty="0" smtClean="0"/>
          </a:p>
          <a:p>
            <a:r>
              <a:rPr lang="en-US" dirty="0" smtClean="0"/>
              <a:t>It is possible to have a bill of material for a finished product that can be configured to a specific requirement for a</a:t>
            </a:r>
            <a:r>
              <a:rPr lang="pl-PL" dirty="0" smtClean="0"/>
              <a:t> </a:t>
            </a:r>
            <a:r>
              <a:rPr lang="pl-PL" dirty="0" err="1" smtClean="0"/>
              <a:t>customer</a:t>
            </a:r>
            <a:r>
              <a:rPr lang="pl-PL" dirty="0" smtClean="0"/>
              <a:t>. </a:t>
            </a:r>
            <a:r>
              <a:rPr lang="en-US" dirty="0" smtClean="0"/>
              <a:t>The configurable bill of material contains all the components that are required to </a:t>
            </a:r>
            <a:r>
              <a:rPr lang="pl-PL" dirty="0" err="1" smtClean="0"/>
              <a:t>manufacture</a:t>
            </a:r>
            <a:r>
              <a:rPr lang="en-US" dirty="0" smtClean="0"/>
              <a:t> the material to a customer's specific requirements.</a:t>
            </a:r>
            <a:endParaRPr lang="pl-PL"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normAutofit fontScale="90000"/>
          </a:bodyPr>
          <a:lstStyle/>
          <a:p>
            <a:r>
              <a:rPr lang="pl-PL" dirty="0" smtClean="0"/>
              <a:t>BILL OF MATERIALS-ECAMPLES</a:t>
            </a:r>
            <a:endParaRPr lang="pl-PL" dirty="0"/>
          </a:p>
        </p:txBody>
      </p:sp>
      <p:sp>
        <p:nvSpPr>
          <p:cNvPr id="4" name="Symbol zastępczy zawartości 3"/>
          <p:cNvSpPr>
            <a:spLocks noGrp="1"/>
          </p:cNvSpPr>
          <p:nvPr>
            <p:ph idx="1"/>
          </p:nvPr>
        </p:nvSpPr>
        <p:spPr>
          <a:xfrm>
            <a:off x="1403648" y="1628800"/>
            <a:ext cx="7498080" cy="4800600"/>
          </a:xfrm>
        </p:spPr>
        <p:txBody>
          <a:bodyPr/>
          <a:lstStyle/>
          <a:p>
            <a:r>
              <a:rPr lang="en-US" dirty="0" smtClean="0"/>
              <a:t>To manage what can be a tremendous amount of information, companies often use either Excel spreadsheets or a dedicated BOM management system like Arena PLM. </a:t>
            </a:r>
            <a:r>
              <a:rPr lang="pl-PL" dirty="0" smtClean="0"/>
              <a:t>We </a:t>
            </a:r>
            <a:r>
              <a:rPr lang="pl-PL" dirty="0" err="1" smtClean="0"/>
              <a:t>will</a:t>
            </a:r>
            <a:r>
              <a:rPr lang="pl-PL" dirty="0" smtClean="0"/>
              <a:t> </a:t>
            </a:r>
            <a:r>
              <a:rPr lang="pl-PL" dirty="0" err="1" smtClean="0"/>
              <a:t>present</a:t>
            </a:r>
            <a:r>
              <a:rPr lang="pl-PL" smtClean="0"/>
              <a:t> </a:t>
            </a:r>
            <a:r>
              <a:rPr lang="en-US" smtClean="0"/>
              <a:t>examples </a:t>
            </a:r>
            <a:r>
              <a:rPr lang="en-US" dirty="0" smtClean="0"/>
              <a:t>of how a bill of materials for a GPS navigation product would look in each system.</a:t>
            </a:r>
            <a:endParaRPr lang="pl-PL"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normAutofit fontScale="90000"/>
          </a:bodyPr>
          <a:lstStyle/>
          <a:p>
            <a:r>
              <a:rPr lang="pl-PL" b="1" dirty="0" smtClean="0"/>
              <a:t>EXCELL SPREADSHEET EXAMPLES OF BOM</a:t>
            </a:r>
            <a:endParaRPr lang="pl-PL" dirty="0"/>
          </a:p>
        </p:txBody>
      </p:sp>
      <p:sp>
        <p:nvSpPr>
          <p:cNvPr id="3" name="Symbol zastępczy zawartości 2"/>
          <p:cNvSpPr>
            <a:spLocks noGrp="1"/>
          </p:cNvSpPr>
          <p:nvPr>
            <p:ph idx="1"/>
          </p:nvPr>
        </p:nvSpPr>
        <p:spPr/>
        <p:txBody>
          <a:bodyPr/>
          <a:lstStyle/>
          <a:p>
            <a:r>
              <a:rPr lang="en-US" dirty="0" smtClean="0"/>
              <a:t>The great thing about using spreadsheets for your bill of materials is that they are flexible and can be formatted however you like. The bad thing about using spreadsheets for BOMS is that they are flexible and </a:t>
            </a:r>
            <a:r>
              <a:rPr lang="en-US" i="1" dirty="0" smtClean="0"/>
              <a:t>anyone</a:t>
            </a:r>
            <a:r>
              <a:rPr lang="en-US" dirty="0" smtClean="0"/>
              <a:t> can format them however they like, often resulting in inconsistencies across a company’s BOMs.</a:t>
            </a:r>
            <a:endParaRPr lang="pl-PL"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rzesilenie">
  <a:themeElements>
    <a:clrScheme name="Przesileni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Przesileni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Przesileni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376</TotalTime>
  <Words>1106</Words>
  <Application>Microsoft Office PowerPoint</Application>
  <PresentationFormat>Pokaz na ekranie (4:3)</PresentationFormat>
  <Paragraphs>85</Paragraphs>
  <Slides>33</Slides>
  <Notes>0</Notes>
  <HiddenSlides>0</HiddenSlides>
  <MMClips>1</MMClips>
  <ScaleCrop>false</ScaleCrop>
  <HeadingPairs>
    <vt:vector size="4" baseType="variant">
      <vt:variant>
        <vt:lpstr>Motyw</vt:lpstr>
      </vt:variant>
      <vt:variant>
        <vt:i4>1</vt:i4>
      </vt:variant>
      <vt:variant>
        <vt:lpstr>Tytuły slajdów</vt:lpstr>
      </vt:variant>
      <vt:variant>
        <vt:i4>33</vt:i4>
      </vt:variant>
    </vt:vector>
  </HeadingPairs>
  <TitlesOfParts>
    <vt:vector size="34" baseType="lpstr">
      <vt:lpstr>Przesilenie</vt:lpstr>
      <vt:lpstr>Prezentacja programu PowerPoint</vt:lpstr>
      <vt:lpstr>BILL OF MATERIALS-INTRODUCTION</vt:lpstr>
      <vt:lpstr>Prezentacja programu PowerPoint</vt:lpstr>
      <vt:lpstr>Prezentacja programu PowerPoint</vt:lpstr>
      <vt:lpstr>ENGINEERING BOM</vt:lpstr>
      <vt:lpstr>MANUFACTURING BOM</vt:lpstr>
      <vt:lpstr>CONFIGURABLE BOM</vt:lpstr>
      <vt:lpstr>BILL OF MATERIALS-ECAMPLES</vt:lpstr>
      <vt:lpstr>EXCELL SPREADSHEET EXAMPLES OF BOM</vt:lpstr>
      <vt:lpstr>EXAMPLE OF A BASIC EXCELL BILL OF MATERIALS</vt:lpstr>
      <vt:lpstr>EXAMPLE OF A BASIC EXCELL BILL OF MATERIALS</vt:lpstr>
      <vt:lpstr>EXAMPLE OF AN EXCELL BILL OF MATERIALS WITH A HEADER </vt:lpstr>
      <vt:lpstr>EXAMPLE OF AN EXCELL BOM WITH GRAPHIC REPRESENTATION OF ASSEMBLY LEVEL </vt:lpstr>
      <vt:lpstr>EXAMPLE OF AN EXCELL BOM WITH GRAPHIC REPRESENTATION OF ASSEMBLY LEVEL </vt:lpstr>
      <vt:lpstr>BOM EXAMPLE IN ARENA PLM </vt:lpstr>
      <vt:lpstr>INDENTED BOM IN ARENA PLM </vt:lpstr>
      <vt:lpstr>Prezentacja programu PowerPoint</vt:lpstr>
      <vt:lpstr>COMPARING DIFERRENCES IN BOMs IN ARENA PLM</vt:lpstr>
      <vt:lpstr>COMPARING DIFERRENCES IN BOMs IN ARENA PLM</vt:lpstr>
      <vt:lpstr>PDXpert PLM SOFTWARE </vt:lpstr>
      <vt:lpstr>PDXpert PLM</vt:lpstr>
      <vt:lpstr>FEATURES OF PDXpert</vt:lpstr>
      <vt:lpstr>COLLABORATIVE &amp; INTELLIGENT BOM MANAGEMENT SOFTWARE-CIIVA</vt:lpstr>
      <vt:lpstr>Prezentacja programu PowerPoint</vt:lpstr>
      <vt:lpstr>Prezentacja programu PowerPoint</vt:lpstr>
      <vt:lpstr>BOM MANAGEMENT SOFTWARE- SILICON EXPERT</vt:lpstr>
      <vt:lpstr>Prezentacja programu PowerPoint</vt:lpstr>
      <vt:lpstr>Prezentacja programu PowerPoint</vt:lpstr>
      <vt:lpstr>ADVENTAGES AND DISADVENTAGES OF BOM</vt:lpstr>
      <vt:lpstr>ADVENTAGES OF BOM SOFTWARE</vt:lpstr>
      <vt:lpstr>DISADVENTAGES of BOM SOFTWARE</vt:lpstr>
      <vt:lpstr>SUMMAR</vt:lpstr>
      <vt:lpstr>THE END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Slajd 1</dc:title>
  <dc:creator>Emilka</dc:creator>
  <cp:lastModifiedBy>Pudzio</cp:lastModifiedBy>
  <cp:revision>30</cp:revision>
  <dcterms:created xsi:type="dcterms:W3CDTF">2014-05-18T17:58:30Z</dcterms:created>
  <dcterms:modified xsi:type="dcterms:W3CDTF">2014-05-19T21:28:29Z</dcterms:modified>
</cp:coreProperties>
</file>

<file path=docProps/thumbnail.jpeg>
</file>